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1" r:id="rId19"/>
    <p:sldId id="312" r:id="rId20"/>
    <p:sldId id="313" r:id="rId21"/>
    <p:sldId id="314" r:id="rId22"/>
    <p:sldId id="315" r:id="rId23"/>
    <p:sldId id="316" r:id="rId24"/>
    <p:sldId id="317" r:id="rId25"/>
    <p:sldId id="318" r:id="rId26"/>
    <p:sldId id="319" r:id="rId27"/>
    <p:sldId id="320" r:id="rId28"/>
    <p:sldId id="321" r:id="rId29"/>
    <p:sldId id="323" r:id="rId30"/>
    <p:sldId id="324"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8" r:id="rId53"/>
    <p:sldId id="349" r:id="rId54"/>
    <p:sldId id="350" r:id="rId55"/>
    <p:sldId id="351" r:id="rId56"/>
    <p:sldId id="352" r:id="rId57"/>
    <p:sldId id="353" r:id="rId58"/>
    <p:sldId id="354" r:id="rId59"/>
    <p:sldId id="355" r:id="rId60"/>
    <p:sldId id="356" r:id="rId61"/>
    <p:sldId id="357" r:id="rId6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A0542A"/>
    <a:srgbClr val="D8670A"/>
    <a:srgbClr val="1E4649"/>
    <a:srgbClr val="003399"/>
    <a:srgbClr val="333399"/>
    <a:srgbClr val="808000"/>
    <a:srgbClr val="9900FF"/>
    <a:srgbClr val="FF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76" autoAdjust="0"/>
  </p:normalViewPr>
  <p:slideViewPr>
    <p:cSldViewPr>
      <p:cViewPr varScale="1">
        <p:scale>
          <a:sx n="70" d="100"/>
          <a:sy n="70" d="100"/>
        </p:scale>
        <p:origin x="1410" y="60"/>
      </p:cViewPr>
      <p:guideLst>
        <p:guide orient="horz" pos="2160"/>
        <p:guide pos="2880"/>
      </p:guideLst>
    </p:cSldViewPr>
  </p:slideViewPr>
  <p:outlineViewPr>
    <p:cViewPr>
      <p:scale>
        <a:sx n="33" d="100"/>
        <a:sy n="33" d="100"/>
      </p:scale>
      <p:origin x="0" y="10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11667-DDCC-4E32-AA94-34422173BD91}" type="datetimeFigureOut">
              <a:rPr lang="es-PE" smtClean="0"/>
              <a:pPr/>
              <a:t>29/05/2019</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C62166-5178-4E21-A107-332CA6AD3BCC}" type="slidenum">
              <a:rPr lang="es-PE" smtClean="0"/>
              <a:pPr/>
              <a:t>‹Nº›</a:t>
            </a:fld>
            <a:endParaRPr lang="es-PE"/>
          </a:p>
        </p:txBody>
      </p:sp>
    </p:spTree>
    <p:extLst>
      <p:ext uri="{BB962C8B-B14F-4D97-AF65-F5344CB8AC3E}">
        <p14:creationId xmlns:p14="http://schemas.microsoft.com/office/powerpoint/2010/main" val="1837751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5C13531-CBDD-4E4E-B0A8-E8CA51170793}" type="datetimeFigureOut">
              <a:rPr lang="es-PE" smtClean="0"/>
              <a:pPr/>
              <a:t>29/05/2019</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9385882-B187-41E6-A67F-A145B87A19C4}"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13531-CBDD-4E4E-B0A8-E8CA51170793}" type="datetimeFigureOut">
              <a:rPr lang="es-PE" smtClean="0"/>
              <a:pPr/>
              <a:t>29/05/2019</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85882-B187-41E6-A67F-A145B87A19C4}"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9.png"/></Relationships>
</file>

<file path=ppt/slides/_rels/slide61.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1.png"/><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1.wmf"/><Relationship Id="rId5" Type="http://schemas.openxmlformats.org/officeDocument/2006/relationships/oleObject" Target="../embeddings/oleObject3.bin"/><Relationship Id="rId4" Type="http://schemas.openxmlformats.org/officeDocument/2006/relationships/image" Target="../media/image2.png"/><Relationship Id="rId9" Type="http://schemas.openxmlformats.org/officeDocument/2006/relationships/image" Target="../media/image5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339650"/>
          </a:xfrm>
          <a:prstGeom prst="rect">
            <a:avLst/>
          </a:prstGeom>
          <a:noFill/>
        </p:spPr>
        <p:txBody>
          <a:bodyPr wrap="square" rtlCol="0">
            <a:spAutoFit/>
          </a:bodyPr>
          <a:lstStyle/>
          <a:p>
            <a:pPr marL="514350" indent="-514350">
              <a:buAutoNum type="arabicPeriod"/>
            </a:pPr>
            <a:r>
              <a:rPr lang="es-ES" sz="2800" dirty="0" smtClean="0"/>
              <a:t>En </a:t>
            </a:r>
            <a:r>
              <a:rPr lang="es-ES" sz="2800" dirty="0"/>
              <a:t>la</a:t>
            </a:r>
            <a:r>
              <a:rPr lang="es-ES" sz="2800" b="1" dirty="0"/>
              <a:t> </a:t>
            </a:r>
            <a:r>
              <a:rPr lang="es-ES" sz="2800" dirty="0"/>
              <a:t>siguiente sucesión </a:t>
            </a:r>
            <a:r>
              <a:rPr lang="es-ES" sz="2800" dirty="0" smtClean="0"/>
              <a:t>numérica</a:t>
            </a:r>
          </a:p>
          <a:p>
            <a:pPr marL="514350" indent="-514350">
              <a:buAutoNum type="arabicPeriod"/>
            </a:pPr>
            <a:endParaRPr lang="es-ES" sz="2800" dirty="0"/>
          </a:p>
          <a:p>
            <a:pPr marL="514350" indent="-514350">
              <a:buAutoNum type="arabicPeriod"/>
            </a:pPr>
            <a:endParaRPr lang="es-ES" sz="2800" dirty="0" smtClean="0"/>
          </a:p>
          <a:p>
            <a:pPr marL="514350" indent="-514350">
              <a:buAutoNum type="arabicPeriod"/>
            </a:pPr>
            <a:endParaRPr lang="es-ES" sz="2800" dirty="0" smtClean="0"/>
          </a:p>
          <a:p>
            <a:endParaRPr lang="es-ES" sz="2800" dirty="0"/>
          </a:p>
          <a:p>
            <a:r>
              <a:rPr lang="es-ES" sz="2800" dirty="0"/>
              <a:t>Hallar el valor de x.</a:t>
            </a:r>
            <a:endParaRPr lang="es-PE" sz="2800" dirty="0"/>
          </a:p>
          <a:p>
            <a:r>
              <a:rPr lang="es-ES" sz="2800" dirty="0"/>
              <a:t> </a:t>
            </a:r>
            <a:endParaRPr lang="es-PE" sz="2800" dirty="0"/>
          </a:p>
          <a:p>
            <a:r>
              <a:rPr lang="es-ES" sz="2800" dirty="0"/>
              <a:t>A) 480           </a:t>
            </a:r>
            <a:r>
              <a:rPr lang="es-ES" sz="2800" dirty="0" smtClean="0"/>
              <a:t>          B</a:t>
            </a:r>
            <a:r>
              <a:rPr lang="es-ES" sz="2800" dirty="0"/>
              <a:t>) 540         </a:t>
            </a:r>
            <a:r>
              <a:rPr lang="es-ES" sz="2800" dirty="0" smtClean="0"/>
              <a:t>          C</a:t>
            </a:r>
            <a:r>
              <a:rPr lang="es-ES" sz="2800" dirty="0"/>
              <a:t>) 576          </a:t>
            </a:r>
            <a:r>
              <a:rPr lang="es-ES" sz="2800" dirty="0" smtClean="0"/>
              <a:t>     </a:t>
            </a:r>
            <a:r>
              <a:rPr lang="es-ES" sz="2800" dirty="0"/>
              <a:t>D) 384</a:t>
            </a:r>
            <a:endParaRPr lang="es-PE" sz="2800" dirty="0"/>
          </a:p>
          <a:p>
            <a:r>
              <a:rPr lang="es-ES" sz="2800" dirty="0" smtClean="0"/>
              <a:t> </a:t>
            </a:r>
            <a:endParaRPr lang="es-PE" sz="2800" dirty="0"/>
          </a:p>
          <a:p>
            <a:endParaRPr lang="es-ES" sz="2400" dirty="0"/>
          </a:p>
        </p:txBody>
      </p:sp>
      <p:pic>
        <p:nvPicPr>
          <p:cNvPr id="4" name="Imagen 3"/>
          <p:cNvPicPr>
            <a:picLocks noChangeAspect="1"/>
          </p:cNvPicPr>
          <p:nvPr/>
        </p:nvPicPr>
        <p:blipFill>
          <a:blip r:embed="rId4"/>
          <a:stretch>
            <a:fillRect/>
          </a:stretch>
        </p:blipFill>
        <p:spPr>
          <a:xfrm>
            <a:off x="2123728" y="2178319"/>
            <a:ext cx="4392749" cy="812452"/>
          </a:xfrm>
          <a:prstGeom prst="rect">
            <a:avLst/>
          </a:prstGeom>
        </p:spPr>
      </p:pic>
    </p:spTree>
    <p:extLst>
      <p:ext uri="{BB962C8B-B14F-4D97-AF65-F5344CB8AC3E}">
        <p14:creationId xmlns:p14="http://schemas.microsoft.com/office/powerpoint/2010/main" val="452242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3724096"/>
          </a:xfrm>
          <a:prstGeom prst="rect">
            <a:avLst/>
          </a:prstGeom>
          <a:noFill/>
        </p:spPr>
        <p:txBody>
          <a:bodyPr wrap="square" rtlCol="0">
            <a:spAutoFit/>
          </a:bodyPr>
          <a:lstStyle/>
          <a:p>
            <a:r>
              <a:rPr lang="es-PE" sz="3200" dirty="0"/>
              <a:t>10. </a:t>
            </a:r>
            <a:r>
              <a:rPr lang="es-ES" sz="3200" dirty="0"/>
              <a:t>¿Qué letra completa correctamente la sucesión?</a:t>
            </a:r>
            <a:endParaRPr lang="es-PE" sz="3200" dirty="0"/>
          </a:p>
          <a:p>
            <a:endParaRPr lang="es-PE" sz="2800" dirty="0" smtClean="0"/>
          </a:p>
          <a:p>
            <a:endParaRPr lang="es-PE" sz="2800" dirty="0"/>
          </a:p>
          <a:p>
            <a:pPr algn="ctr"/>
            <a:r>
              <a:rPr lang="es-ES" sz="3600" dirty="0"/>
              <a:t>M, V, T, M, J, S, U, N, </a:t>
            </a:r>
            <a:endParaRPr lang="es-PE" sz="3600" dirty="0"/>
          </a:p>
          <a:p>
            <a:endParaRPr lang="es-PE" sz="2800" dirty="0" smtClean="0"/>
          </a:p>
          <a:p>
            <a:endParaRPr lang="es-PE" sz="2800" dirty="0"/>
          </a:p>
          <a:p>
            <a:r>
              <a:rPr lang="es-PE" sz="2800" dirty="0"/>
              <a:t>A) T           </a:t>
            </a:r>
            <a:r>
              <a:rPr lang="es-PE" sz="2800" dirty="0" smtClean="0"/>
              <a:t>		  </a:t>
            </a:r>
            <a:r>
              <a:rPr lang="es-PE" sz="2800" dirty="0"/>
              <a:t>B) M    </a:t>
            </a:r>
            <a:r>
              <a:rPr lang="es-PE" sz="2800" dirty="0" smtClean="0"/>
              <a:t>		     </a:t>
            </a:r>
            <a:r>
              <a:rPr lang="es-PE" sz="2800" dirty="0"/>
              <a:t>C) P        </a:t>
            </a:r>
            <a:r>
              <a:rPr lang="es-PE" sz="2800" dirty="0" smtClean="0"/>
              <a:t>	          </a:t>
            </a:r>
            <a:r>
              <a:rPr lang="es-PE" sz="2800" dirty="0"/>
              <a:t>D) K</a:t>
            </a:r>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ángulo 7"/>
          <p:cNvSpPr/>
          <p:nvPr/>
        </p:nvSpPr>
        <p:spPr>
          <a:xfrm>
            <a:off x="6516216" y="2608882"/>
            <a:ext cx="536823" cy="522535"/>
          </a:xfrm>
          <a:prstGeom prst="rect">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p>
        </p:txBody>
      </p:sp>
    </p:spTree>
    <p:extLst>
      <p:ext uri="{BB962C8B-B14F-4D97-AF65-F5344CB8AC3E}">
        <p14:creationId xmlns:p14="http://schemas.microsoft.com/office/powerpoint/2010/main" val="112862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462760"/>
          </a:xfrm>
          <a:prstGeom prst="rect">
            <a:avLst/>
          </a:prstGeom>
          <a:noFill/>
        </p:spPr>
        <p:txBody>
          <a:bodyPr wrap="square" rtlCol="0">
            <a:spAutoFit/>
          </a:bodyPr>
          <a:lstStyle/>
          <a:p>
            <a:r>
              <a:rPr lang="es-ES" sz="3200" dirty="0"/>
              <a:t>11. Dada la siguiente secuencia:</a:t>
            </a:r>
            <a:endParaRPr lang="es-PE" sz="3200" dirty="0"/>
          </a:p>
          <a:p>
            <a:r>
              <a:rPr lang="es-ES" sz="3200" dirty="0"/>
              <a:t> </a:t>
            </a:r>
            <a:endParaRPr lang="es-PE" sz="3200" dirty="0"/>
          </a:p>
          <a:p>
            <a:pPr algn="ctr"/>
            <a:r>
              <a:rPr lang="es-ES" sz="3200" b="1" dirty="0"/>
              <a:t>PERUANOPERUANOPERUANOPER…….</a:t>
            </a:r>
            <a:endParaRPr lang="es-PE" sz="3200" dirty="0"/>
          </a:p>
          <a:p>
            <a:r>
              <a:rPr lang="es-ES" sz="3200" dirty="0"/>
              <a:t> </a:t>
            </a:r>
            <a:endParaRPr lang="es-PE" sz="3200" dirty="0"/>
          </a:p>
          <a:p>
            <a:r>
              <a:rPr lang="es-ES" sz="3200" dirty="0"/>
              <a:t>Considerando el orden de izquierda a derecha, ¿cuál es la  cifra que ocupa el lugar 80?</a:t>
            </a:r>
            <a:endParaRPr lang="es-PE" sz="3200" dirty="0"/>
          </a:p>
          <a:p>
            <a:r>
              <a:rPr lang="es-ES" sz="3200" dirty="0"/>
              <a:t> </a:t>
            </a:r>
            <a:endParaRPr lang="es-PE" sz="3200" dirty="0"/>
          </a:p>
          <a:p>
            <a:r>
              <a:rPr lang="es-ES" sz="3200" dirty="0"/>
              <a:t>A) P           </a:t>
            </a:r>
            <a:r>
              <a:rPr lang="es-ES" sz="3200" dirty="0" smtClean="0"/>
              <a:t>                B</a:t>
            </a:r>
            <a:r>
              <a:rPr lang="es-ES" sz="3200" dirty="0"/>
              <a:t>) A          </a:t>
            </a:r>
            <a:r>
              <a:rPr lang="es-ES" sz="3200" dirty="0" smtClean="0"/>
              <a:t>       </a:t>
            </a:r>
            <a:r>
              <a:rPr lang="es-ES" sz="3200" dirty="0"/>
              <a:t>C) R          </a:t>
            </a:r>
            <a:r>
              <a:rPr lang="es-ES" sz="3200" dirty="0" smtClean="0"/>
              <a:t>     D</a:t>
            </a:r>
            <a:r>
              <a:rPr lang="es-ES" sz="3200" dirty="0"/>
              <a:t>) N</a:t>
            </a:r>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2184545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3477875"/>
          </a:xfrm>
          <a:prstGeom prst="rect">
            <a:avLst/>
          </a:prstGeom>
          <a:noFill/>
        </p:spPr>
        <p:txBody>
          <a:bodyPr wrap="square" rtlCol="0">
            <a:spAutoFit/>
          </a:bodyPr>
          <a:lstStyle/>
          <a:p>
            <a:r>
              <a:rPr lang="es-PE" sz="3200" dirty="0"/>
              <a:t>12. Lucero está escribiendo </a:t>
            </a:r>
            <a:r>
              <a:rPr lang="es-PE" sz="3200" b="1" dirty="0"/>
              <a:t>JILGUERO</a:t>
            </a:r>
            <a:r>
              <a:rPr lang="es-PE" sz="3200" dirty="0"/>
              <a:t> hasta que se le seque el bolígrafo. Justo cuando término de escribir la letra 2019  se secó el bolígrafo. ¿Cuál fue la última letra que escribió Lucero?</a:t>
            </a:r>
          </a:p>
          <a:p>
            <a:r>
              <a:rPr lang="es-ES" sz="3200" dirty="0"/>
              <a:t> </a:t>
            </a:r>
            <a:endParaRPr lang="es-PE" sz="3200" dirty="0"/>
          </a:p>
          <a:p>
            <a:r>
              <a:rPr lang="es-ES" sz="3200" dirty="0"/>
              <a:t>A) L        </a:t>
            </a:r>
            <a:r>
              <a:rPr lang="es-ES" sz="3200" dirty="0" smtClean="0"/>
              <a:t>		  </a:t>
            </a:r>
            <a:r>
              <a:rPr lang="es-ES" sz="3200" dirty="0"/>
              <a:t>B) I        </a:t>
            </a:r>
            <a:r>
              <a:rPr lang="es-ES" sz="3200" dirty="0" smtClean="0"/>
              <a:t>	  	 </a:t>
            </a:r>
            <a:r>
              <a:rPr lang="es-ES" sz="3200" dirty="0"/>
              <a:t>C) G      </a:t>
            </a:r>
            <a:r>
              <a:rPr lang="es-ES" sz="3200" dirty="0" smtClean="0"/>
              <a:t>	    </a:t>
            </a:r>
            <a:r>
              <a:rPr lang="es-ES" sz="3200" dirty="0"/>
              <a:t>D) J</a:t>
            </a:r>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2046214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462760"/>
          </a:xfrm>
          <a:prstGeom prst="rect">
            <a:avLst/>
          </a:prstGeom>
          <a:noFill/>
        </p:spPr>
        <p:txBody>
          <a:bodyPr wrap="square" rtlCol="0">
            <a:spAutoFit/>
          </a:bodyPr>
          <a:lstStyle/>
          <a:p>
            <a:r>
              <a:rPr lang="es-ES" sz="3200" dirty="0"/>
              <a:t>13. Seleccione, entre las alternativas dadas, el término que sigue en la siguiente sucesión</a:t>
            </a:r>
            <a:r>
              <a:rPr lang="es-ES" sz="3200" dirty="0" smtClean="0"/>
              <a:t>:</a:t>
            </a:r>
          </a:p>
          <a:p>
            <a:endParaRPr lang="es-ES" sz="3200" dirty="0"/>
          </a:p>
          <a:p>
            <a:endParaRPr lang="es-ES" sz="3200" dirty="0" smtClean="0"/>
          </a:p>
          <a:p>
            <a:endParaRPr lang="es-ES" sz="3200" dirty="0" smtClean="0"/>
          </a:p>
          <a:p>
            <a:endParaRPr lang="es-ES" sz="3200" dirty="0"/>
          </a:p>
          <a:p>
            <a:r>
              <a:rPr lang="es-PE" sz="3200" dirty="0"/>
              <a:t>A) O36       </a:t>
            </a:r>
            <a:r>
              <a:rPr lang="es-PE" sz="3200" dirty="0" smtClean="0"/>
              <a:t>           B</a:t>
            </a:r>
            <a:r>
              <a:rPr lang="es-PE" sz="3200" dirty="0"/>
              <a:t>) O49        </a:t>
            </a:r>
            <a:r>
              <a:rPr lang="es-PE" sz="3200" dirty="0" smtClean="0"/>
              <a:t>     </a:t>
            </a:r>
            <a:r>
              <a:rPr lang="es-PE" sz="3200" dirty="0"/>
              <a:t>C) T36       </a:t>
            </a:r>
            <a:r>
              <a:rPr lang="es-PE" sz="3200" dirty="0" smtClean="0"/>
              <a:t>      </a:t>
            </a:r>
            <a:r>
              <a:rPr lang="es-PE" sz="3200" dirty="0"/>
              <a:t>D) T64</a:t>
            </a:r>
          </a:p>
          <a:p>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graphicFrame>
        <p:nvGraphicFramePr>
          <p:cNvPr id="9" name="Objeto 8"/>
          <p:cNvGraphicFramePr>
            <a:graphicFrameLocks noChangeAspect="1"/>
          </p:cNvGraphicFramePr>
          <p:nvPr>
            <p:extLst>
              <p:ext uri="{D42A27DB-BD31-4B8C-83A1-F6EECF244321}">
                <p14:modId xmlns:p14="http://schemas.microsoft.com/office/powerpoint/2010/main" val="3922295253"/>
              </p:ext>
            </p:extLst>
          </p:nvPr>
        </p:nvGraphicFramePr>
        <p:xfrm>
          <a:off x="2339752" y="2870150"/>
          <a:ext cx="4494600" cy="603302"/>
        </p:xfrm>
        <a:graphic>
          <a:graphicData uri="http://schemas.openxmlformats.org/presentationml/2006/ole">
            <mc:AlternateContent xmlns:mc="http://schemas.openxmlformats.org/markup-compatibility/2006">
              <mc:Choice xmlns:v="urn:schemas-microsoft-com:vml" Requires="v">
                <p:oleObj spid="_x0000_s5130" name="Equation" r:id="rId5" imgW="1422400" imgH="190500" progId="Equation.DSMT4">
                  <p:embed/>
                </p:oleObj>
              </mc:Choice>
              <mc:Fallback>
                <p:oleObj name="Equation" r:id="rId5" imgW="1422400" imgH="1905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2870150"/>
                        <a:ext cx="4494600" cy="603302"/>
                      </a:xfrm>
                      <a:prstGeom prst="rect">
                        <a:avLst/>
                      </a:prstGeom>
                      <a:noFill/>
                    </p:spPr>
                  </p:pic>
                </p:oleObj>
              </mc:Fallback>
            </mc:AlternateContent>
          </a:graphicData>
        </a:graphic>
      </p:graphicFrame>
    </p:spTree>
    <p:extLst>
      <p:ext uri="{BB962C8B-B14F-4D97-AF65-F5344CB8AC3E}">
        <p14:creationId xmlns:p14="http://schemas.microsoft.com/office/powerpoint/2010/main" val="300007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955203"/>
          </a:xfrm>
          <a:prstGeom prst="rect">
            <a:avLst/>
          </a:prstGeom>
          <a:noFill/>
        </p:spPr>
        <p:txBody>
          <a:bodyPr wrap="square" rtlCol="0">
            <a:spAutoFit/>
          </a:bodyPr>
          <a:lstStyle/>
          <a:p>
            <a:r>
              <a:rPr lang="es-PE" sz="3200" dirty="0"/>
              <a:t>14. </a:t>
            </a:r>
            <a:r>
              <a:rPr lang="es-ES" sz="3200" dirty="0"/>
              <a:t>Seleccione, entre las alternativas dadas, el término que sigue en la siguiente sucesión:</a:t>
            </a:r>
            <a:endParaRPr lang="es-PE" sz="3200" dirty="0"/>
          </a:p>
          <a:p>
            <a:r>
              <a:rPr lang="es-ES" sz="3200" dirty="0"/>
              <a:t> </a:t>
            </a:r>
            <a:endParaRPr lang="es-ES" sz="3200" dirty="0" smtClean="0"/>
          </a:p>
          <a:p>
            <a:endParaRPr lang="es-PE" sz="3200" dirty="0"/>
          </a:p>
          <a:p>
            <a:pPr algn="ctr"/>
            <a:r>
              <a:rPr lang="es-ES" sz="3200" dirty="0"/>
              <a:t>1 Z; 4 X; 13 U; 40 Q; 121M; </a:t>
            </a:r>
            <a:endParaRPr lang="es-PE" sz="3200" dirty="0"/>
          </a:p>
          <a:p>
            <a:r>
              <a:rPr lang="es-ES" sz="3200" dirty="0"/>
              <a:t> </a:t>
            </a:r>
            <a:endParaRPr lang="es-ES" sz="3200" dirty="0" smtClean="0"/>
          </a:p>
          <a:p>
            <a:endParaRPr lang="es-PE" sz="3200" dirty="0"/>
          </a:p>
          <a:p>
            <a:r>
              <a:rPr lang="es-PE" sz="3200" dirty="0"/>
              <a:t>A) 365; H    </a:t>
            </a:r>
            <a:r>
              <a:rPr lang="es-PE" sz="3200" dirty="0" smtClean="0"/>
              <a:t>         </a:t>
            </a:r>
            <a:r>
              <a:rPr lang="es-PE" sz="3200" dirty="0"/>
              <a:t>B) 364; G       C) 364; F        D) 365; G</a:t>
            </a:r>
          </a:p>
          <a:p>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1458998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447645"/>
          </a:xfrm>
          <a:prstGeom prst="rect">
            <a:avLst/>
          </a:prstGeom>
          <a:noFill/>
        </p:spPr>
        <p:txBody>
          <a:bodyPr wrap="square" rtlCol="0">
            <a:spAutoFit/>
          </a:bodyPr>
          <a:lstStyle/>
          <a:p>
            <a:r>
              <a:rPr lang="es-ES" sz="3200" dirty="0"/>
              <a:t>15. Determinar los 3 términos que continúan en la serie:</a:t>
            </a:r>
            <a:endParaRPr lang="es-PE" sz="3200" dirty="0"/>
          </a:p>
          <a:p>
            <a:r>
              <a:rPr lang="es-ES" sz="3200" dirty="0"/>
              <a:t> </a:t>
            </a:r>
            <a:endParaRPr lang="es-PE" sz="3200" dirty="0"/>
          </a:p>
          <a:p>
            <a:r>
              <a:rPr lang="es-ES" sz="3200" dirty="0"/>
              <a:t> </a:t>
            </a:r>
            <a:endParaRPr lang="es-PE" sz="3200" dirty="0"/>
          </a:p>
          <a:p>
            <a:pPr algn="ctr"/>
            <a:r>
              <a:rPr lang="en-US" sz="3200" dirty="0"/>
              <a:t>J, K, 1, I, L, 2, H, N, 6, G, P, 24…</a:t>
            </a:r>
            <a:endParaRPr lang="es-PE" sz="3200" dirty="0"/>
          </a:p>
          <a:p>
            <a:r>
              <a:rPr lang="en-US" sz="3200" dirty="0"/>
              <a:t> </a:t>
            </a:r>
            <a:endParaRPr lang="en-US" sz="3200" dirty="0" smtClean="0"/>
          </a:p>
          <a:p>
            <a:endParaRPr lang="es-PE" sz="3200" dirty="0"/>
          </a:p>
          <a:p>
            <a:r>
              <a:rPr lang="en-US" sz="3200" dirty="0"/>
              <a:t> </a:t>
            </a:r>
            <a:endParaRPr lang="es-PE" sz="3200" dirty="0"/>
          </a:p>
          <a:p>
            <a:r>
              <a:rPr lang="en-US" sz="3200" dirty="0"/>
              <a:t>A) F,120,T   </a:t>
            </a:r>
            <a:r>
              <a:rPr lang="en-US" sz="3200" dirty="0" smtClean="0"/>
              <a:t>         B</a:t>
            </a:r>
            <a:r>
              <a:rPr lang="en-US" sz="3200" dirty="0"/>
              <a:t>) F,T,120   </a:t>
            </a:r>
            <a:r>
              <a:rPr lang="en-US" sz="3200" dirty="0" smtClean="0"/>
              <a:t>     C</a:t>
            </a:r>
            <a:r>
              <a:rPr lang="en-US" sz="3200" dirty="0"/>
              <a:t>) 120,F,T  </a:t>
            </a:r>
            <a:r>
              <a:rPr lang="en-US" sz="3200" dirty="0" smtClean="0"/>
              <a:t>    D</a:t>
            </a:r>
            <a:r>
              <a:rPr lang="en-US" sz="3200" dirty="0"/>
              <a:t>) F,S,120</a:t>
            </a:r>
            <a:endParaRPr lang="es-PE" sz="3200" dirty="0"/>
          </a:p>
          <a:p>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1699823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93647"/>
          </a:xfrm>
          <a:prstGeom prst="rect">
            <a:avLst/>
          </a:prstGeom>
          <a:noFill/>
        </p:spPr>
        <p:txBody>
          <a:bodyPr wrap="square" rtlCol="0">
            <a:spAutoFit/>
          </a:bodyPr>
          <a:lstStyle/>
          <a:p>
            <a:pPr marL="514350" indent="-514350">
              <a:buAutoNum type="arabicPeriod" startAt="16"/>
            </a:pPr>
            <a:r>
              <a:rPr lang="es-ES" sz="2800" dirty="0" smtClean="0"/>
              <a:t>Complete </a:t>
            </a:r>
            <a:r>
              <a:rPr lang="es-ES" sz="2800" dirty="0"/>
              <a:t>los elementos que faltan en la siguiente sucesión</a:t>
            </a:r>
            <a:r>
              <a:rPr lang="es-ES" sz="2800" dirty="0" smtClean="0"/>
              <a:t>.</a:t>
            </a:r>
          </a:p>
          <a:p>
            <a:pPr marL="514350" indent="-514350">
              <a:buAutoNum type="arabicPeriod" startAt="16"/>
            </a:pPr>
            <a:endParaRPr lang="es-ES" sz="2800" dirty="0"/>
          </a:p>
          <a:p>
            <a:pPr marL="514350" indent="-514350">
              <a:buAutoNum type="arabicPeriod" startAt="16"/>
            </a:pPr>
            <a:endParaRPr lang="es-ES" sz="2800" dirty="0" smtClean="0"/>
          </a:p>
          <a:p>
            <a:pPr marL="514350" indent="-514350">
              <a:buAutoNum type="arabicPeriod" startAt="16"/>
            </a:pPr>
            <a:endParaRPr lang="es-ES" sz="2800" dirty="0"/>
          </a:p>
          <a:p>
            <a:pPr marL="514350" indent="-514350">
              <a:buAutoNum type="arabicPeriod" startAt="16"/>
            </a:pPr>
            <a:endParaRPr lang="es-ES" sz="2800" dirty="0" smtClean="0"/>
          </a:p>
          <a:p>
            <a:endParaRPr lang="es-ES" sz="2800" dirty="0" smtClean="0"/>
          </a:p>
          <a:p>
            <a:r>
              <a:rPr lang="es-ES" sz="2800" dirty="0"/>
              <a:t>A) 144; G      </a:t>
            </a:r>
            <a:r>
              <a:rPr lang="es-ES" sz="2800" dirty="0" smtClean="0"/>
              <a:t>            B</a:t>
            </a:r>
            <a:r>
              <a:rPr lang="es-ES" sz="2800" dirty="0"/>
              <a:t>) 169; S       </a:t>
            </a:r>
            <a:r>
              <a:rPr lang="es-ES" sz="2800" dirty="0" smtClean="0"/>
              <a:t>       C</a:t>
            </a:r>
            <a:r>
              <a:rPr lang="es-ES" sz="2800" dirty="0"/>
              <a:t>) 225; S      </a:t>
            </a:r>
            <a:r>
              <a:rPr lang="es-ES" sz="2800" dirty="0" smtClean="0"/>
              <a:t>        </a:t>
            </a:r>
            <a:r>
              <a:rPr lang="es-ES" sz="2800" dirty="0"/>
              <a:t>D) 169; J</a:t>
            </a:r>
            <a:endParaRPr lang="es-PE" sz="2800" dirty="0"/>
          </a:p>
          <a:p>
            <a:endParaRPr lang="es-PE" sz="2800" dirty="0"/>
          </a:p>
          <a:p>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1331640" y="2636912"/>
            <a:ext cx="6429289" cy="1100509"/>
          </a:xfrm>
          <a:prstGeom prst="rect">
            <a:avLst/>
          </a:prstGeom>
        </p:spPr>
      </p:pic>
    </p:spTree>
    <p:extLst>
      <p:ext uri="{BB962C8B-B14F-4D97-AF65-F5344CB8AC3E}">
        <p14:creationId xmlns:p14="http://schemas.microsoft.com/office/powerpoint/2010/main" val="276687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755422"/>
          </a:xfrm>
          <a:prstGeom prst="rect">
            <a:avLst/>
          </a:prstGeom>
          <a:noFill/>
        </p:spPr>
        <p:txBody>
          <a:bodyPr wrap="square" rtlCol="0">
            <a:spAutoFit/>
          </a:bodyPr>
          <a:lstStyle/>
          <a:p>
            <a:r>
              <a:rPr lang="es-PE" sz="2800" dirty="0" smtClean="0"/>
              <a:t>17</a:t>
            </a:r>
            <a:r>
              <a:rPr lang="es-PE" sz="2800" dirty="0"/>
              <a:t>. </a:t>
            </a:r>
            <a:r>
              <a:rPr lang="es-ES" sz="2800" b="1" dirty="0"/>
              <a:t>EXAMEN NACIONAL DOCENTE 2018</a:t>
            </a:r>
            <a:endParaRPr lang="es-PE" sz="2800" dirty="0"/>
          </a:p>
          <a:p>
            <a:r>
              <a:rPr lang="es-ES" sz="2800" dirty="0"/>
              <a:t> </a:t>
            </a:r>
            <a:endParaRPr lang="es-PE" sz="2800" dirty="0"/>
          </a:p>
          <a:p>
            <a:r>
              <a:rPr lang="es-ES" sz="2800" dirty="0"/>
              <a:t>Dada la siguiente secuencia:</a:t>
            </a:r>
            <a:endParaRPr lang="es-PE" sz="2800" dirty="0"/>
          </a:p>
          <a:p>
            <a:r>
              <a:rPr lang="es-ES" sz="2800" dirty="0"/>
              <a:t> </a:t>
            </a:r>
            <a:endParaRPr lang="es-PE" sz="2800" dirty="0"/>
          </a:p>
          <a:p>
            <a:pPr algn="ctr"/>
            <a:r>
              <a:rPr lang="es-ES" sz="2800" b="1" dirty="0"/>
              <a:t>RUSIA2018RUSIA2018RUSIA2018RUS…</a:t>
            </a:r>
            <a:endParaRPr lang="es-PE" sz="2800" dirty="0"/>
          </a:p>
          <a:p>
            <a:r>
              <a:rPr lang="es-ES" sz="2800" dirty="0"/>
              <a:t> </a:t>
            </a:r>
            <a:endParaRPr lang="es-PE" sz="2800" dirty="0"/>
          </a:p>
          <a:p>
            <a:r>
              <a:rPr lang="es-ES" sz="2800" dirty="0"/>
              <a:t>Considerando el orden de izquierda a derecha, ¿cuál es la letra o cifra que ocupa el lugar 100</a:t>
            </a:r>
            <a:r>
              <a:rPr lang="es-ES" sz="2800" dirty="0" smtClean="0"/>
              <a:t>?</a:t>
            </a:r>
          </a:p>
          <a:p>
            <a:endParaRPr lang="es-PE" sz="2800" dirty="0"/>
          </a:p>
          <a:p>
            <a:r>
              <a:rPr lang="es-ES" sz="2800" dirty="0"/>
              <a:t>A) R          </a:t>
            </a:r>
            <a:r>
              <a:rPr lang="es-ES" sz="2800" dirty="0" smtClean="0"/>
              <a:t>		B</a:t>
            </a:r>
            <a:r>
              <a:rPr lang="es-ES" sz="2800" dirty="0"/>
              <a:t>) 8           </a:t>
            </a:r>
            <a:r>
              <a:rPr lang="es-ES" sz="2800" dirty="0" smtClean="0"/>
              <a:t>		 </a:t>
            </a:r>
            <a:r>
              <a:rPr lang="es-ES" sz="2800" dirty="0"/>
              <a:t>C) A          </a:t>
            </a:r>
            <a:r>
              <a:rPr lang="es-ES" sz="2800" dirty="0" smtClean="0"/>
              <a:t>              D</a:t>
            </a:r>
            <a:r>
              <a:rPr lang="es-ES" sz="2800" dirty="0"/>
              <a:t>) 1</a:t>
            </a:r>
            <a:endParaRPr lang="es-PE" sz="2800" dirty="0"/>
          </a:p>
          <a:p>
            <a:endParaRPr lang="es-PE" sz="2800" dirty="0"/>
          </a:p>
          <a:p>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1222874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324535"/>
          </a:xfrm>
          <a:prstGeom prst="rect">
            <a:avLst/>
          </a:prstGeom>
          <a:noFill/>
        </p:spPr>
        <p:txBody>
          <a:bodyPr wrap="square" rtlCol="0">
            <a:spAutoFit/>
          </a:bodyPr>
          <a:lstStyle/>
          <a:p>
            <a:r>
              <a:rPr lang="es-ES" sz="2800" dirty="0"/>
              <a:t>18. Dada la siguiente secuencia:</a:t>
            </a:r>
            <a:endParaRPr lang="es-PE" sz="2800" dirty="0"/>
          </a:p>
          <a:p>
            <a:r>
              <a:rPr lang="es-ES" sz="2800" dirty="0"/>
              <a:t> </a:t>
            </a:r>
            <a:endParaRPr lang="es-PE" sz="2800" dirty="0"/>
          </a:p>
          <a:p>
            <a:r>
              <a:rPr lang="es-ES" sz="2800" dirty="0"/>
              <a:t> </a:t>
            </a:r>
            <a:endParaRPr lang="es-PE" sz="2800" dirty="0"/>
          </a:p>
          <a:p>
            <a:pPr algn="ctr"/>
            <a:r>
              <a:rPr lang="es-ES" sz="2800" b="1" dirty="0"/>
              <a:t>MINEDU2021MINEDU2021MINEDU2021MIN….</a:t>
            </a:r>
            <a:endParaRPr lang="es-PE" sz="2800" dirty="0"/>
          </a:p>
          <a:p>
            <a:r>
              <a:rPr lang="es-ES" sz="2800" dirty="0"/>
              <a:t> </a:t>
            </a:r>
            <a:endParaRPr lang="es-ES" sz="2800" dirty="0" smtClean="0"/>
          </a:p>
          <a:p>
            <a:endParaRPr lang="es-PE" sz="2800" dirty="0"/>
          </a:p>
          <a:p>
            <a:r>
              <a:rPr lang="es-ES" sz="2800" dirty="0"/>
              <a:t>¿Cuál es la letra o cifra que ocupa el lugar  987?</a:t>
            </a:r>
            <a:endParaRPr lang="es-PE" sz="2800" dirty="0"/>
          </a:p>
          <a:p>
            <a:r>
              <a:rPr lang="es-ES" sz="2800" dirty="0"/>
              <a:t> </a:t>
            </a:r>
            <a:endParaRPr lang="es-PE" sz="2800" dirty="0"/>
          </a:p>
          <a:p>
            <a:r>
              <a:rPr lang="es-ES" sz="2800" dirty="0"/>
              <a:t>A) U         </a:t>
            </a:r>
            <a:r>
              <a:rPr lang="es-ES" sz="2800" dirty="0" smtClean="0"/>
              <a:t>		  </a:t>
            </a:r>
            <a:r>
              <a:rPr lang="es-ES" sz="2800" dirty="0"/>
              <a:t>B) 2          </a:t>
            </a:r>
            <a:r>
              <a:rPr lang="es-ES" sz="2800" dirty="0" smtClean="0"/>
              <a:t>	      C</a:t>
            </a:r>
            <a:r>
              <a:rPr lang="es-ES" sz="2800" dirty="0"/>
              <a:t>) 1         </a:t>
            </a:r>
            <a:r>
              <a:rPr lang="es-ES" sz="2800" dirty="0" smtClean="0"/>
              <a:t>	               D</a:t>
            </a:r>
            <a:r>
              <a:rPr lang="es-ES" sz="2800" dirty="0"/>
              <a:t>) D</a:t>
            </a:r>
            <a:endParaRPr lang="es-PE" sz="2800" dirty="0"/>
          </a:p>
          <a:p>
            <a:endParaRPr lang="es-PE" sz="2800" dirty="0"/>
          </a:p>
          <a:p>
            <a:endParaRPr lang="es-PE" sz="32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2546168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462760"/>
          </a:xfrm>
          <a:prstGeom prst="rect">
            <a:avLst/>
          </a:prstGeom>
          <a:noFill/>
        </p:spPr>
        <p:txBody>
          <a:bodyPr wrap="square" rtlCol="0">
            <a:spAutoFit/>
          </a:bodyPr>
          <a:lstStyle/>
          <a:p>
            <a:r>
              <a:rPr lang="es-ES" sz="2800" dirty="0"/>
              <a:t>19. Hallar el número que falta:</a:t>
            </a:r>
            <a:endParaRPr lang="es-PE" sz="2800" dirty="0"/>
          </a:p>
          <a:p>
            <a:endParaRPr lang="es-PE" sz="2800" dirty="0"/>
          </a:p>
          <a:p>
            <a:endParaRPr lang="es-PE" sz="3200" dirty="0"/>
          </a:p>
          <a:p>
            <a:endParaRPr lang="es-PE" sz="2800" dirty="0" smtClean="0"/>
          </a:p>
          <a:p>
            <a:endParaRPr lang="es-PE" sz="2800" dirty="0"/>
          </a:p>
          <a:p>
            <a:endParaRPr lang="es-PE" sz="2800" dirty="0" smtClean="0"/>
          </a:p>
          <a:p>
            <a:endParaRPr lang="es-PE" sz="2800" dirty="0" smtClean="0"/>
          </a:p>
          <a:p>
            <a:endParaRPr lang="es-PE" sz="2800" dirty="0"/>
          </a:p>
          <a:p>
            <a:r>
              <a:rPr lang="es-ES" sz="2800" dirty="0"/>
              <a:t>A) 9          </a:t>
            </a:r>
            <a:r>
              <a:rPr lang="es-ES" sz="2800" dirty="0" smtClean="0"/>
              <a:t>		 </a:t>
            </a:r>
            <a:r>
              <a:rPr lang="es-ES" sz="2800" dirty="0"/>
              <a:t>B) 10           </a:t>
            </a:r>
            <a:r>
              <a:rPr lang="es-ES" sz="2800" dirty="0" smtClean="0"/>
              <a:t>		C) </a:t>
            </a:r>
            <a:r>
              <a:rPr lang="es-ES" sz="2800" dirty="0"/>
              <a:t>8         </a:t>
            </a:r>
            <a:r>
              <a:rPr lang="es-ES" sz="2800" dirty="0" smtClean="0"/>
              <a:t>	 </a:t>
            </a:r>
            <a:r>
              <a:rPr lang="es-ES" sz="2800" dirty="0"/>
              <a:t>D) 10</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3131840" y="2028530"/>
            <a:ext cx="2756322" cy="2386426"/>
          </a:xfrm>
          <a:prstGeom prst="rect">
            <a:avLst/>
          </a:prstGeom>
        </p:spPr>
      </p:pic>
    </p:spTree>
    <p:extLst>
      <p:ext uri="{BB962C8B-B14F-4D97-AF65-F5344CB8AC3E}">
        <p14:creationId xmlns:p14="http://schemas.microsoft.com/office/powerpoint/2010/main" val="103587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770537"/>
          </a:xfrm>
          <a:prstGeom prst="rect">
            <a:avLst/>
          </a:prstGeom>
          <a:noFill/>
        </p:spPr>
        <p:txBody>
          <a:bodyPr wrap="square" rtlCol="0">
            <a:spAutoFit/>
          </a:bodyPr>
          <a:lstStyle/>
          <a:p>
            <a:r>
              <a:rPr lang="es-ES" sz="2800" dirty="0" smtClean="0"/>
              <a:t>2. </a:t>
            </a:r>
            <a:r>
              <a:rPr lang="es-ES" sz="2800" dirty="0"/>
              <a:t>Dadas las secuencias</a:t>
            </a:r>
            <a:endParaRPr lang="es-PE" sz="2800" dirty="0"/>
          </a:p>
          <a:p>
            <a:r>
              <a:rPr lang="es-ES" sz="2800" dirty="0"/>
              <a:t> </a:t>
            </a:r>
            <a:endParaRPr lang="es-PE" sz="2800" dirty="0"/>
          </a:p>
          <a:p>
            <a:pPr marL="457200" lvl="0" indent="-457200">
              <a:buFont typeface="Arial" panose="020B0604020202020204" pitchFamily="34" charset="0"/>
              <a:buChar char="•"/>
            </a:pPr>
            <a:r>
              <a:rPr lang="es-ES" sz="2800" dirty="0"/>
              <a:t>5; 10; 25; 60; 125; x</a:t>
            </a:r>
            <a:endParaRPr lang="es-PE" sz="2800" dirty="0"/>
          </a:p>
          <a:p>
            <a:endParaRPr lang="es-PE" sz="2800" dirty="0"/>
          </a:p>
          <a:p>
            <a:pPr marL="457200" lvl="0" indent="-457200">
              <a:buFont typeface="Arial" panose="020B0604020202020204" pitchFamily="34" charset="0"/>
              <a:buChar char="•"/>
            </a:pPr>
            <a:r>
              <a:rPr lang="es-ES" sz="2800" dirty="0"/>
              <a:t>720; 360; 120; 30;  y</a:t>
            </a:r>
            <a:endParaRPr lang="es-PE" sz="2800" dirty="0"/>
          </a:p>
          <a:p>
            <a:r>
              <a:rPr lang="es-ES" sz="2800" dirty="0"/>
              <a:t> </a:t>
            </a:r>
            <a:endParaRPr lang="es-PE" sz="2800" dirty="0"/>
          </a:p>
          <a:p>
            <a:r>
              <a:rPr lang="es-ES" sz="2800" dirty="0"/>
              <a:t>Hallar el valor de x + y</a:t>
            </a:r>
            <a:endParaRPr lang="es-PE" sz="2800" dirty="0"/>
          </a:p>
          <a:p>
            <a:r>
              <a:rPr lang="es-ES" sz="2800" dirty="0"/>
              <a:t> </a:t>
            </a:r>
            <a:endParaRPr lang="es-PE" sz="2800" dirty="0"/>
          </a:p>
          <a:p>
            <a:r>
              <a:rPr lang="es-ES" sz="2800" dirty="0"/>
              <a:t>A) 254      </a:t>
            </a:r>
            <a:r>
              <a:rPr lang="es-ES" sz="2800" dirty="0" smtClean="0"/>
              <a:t>            </a:t>
            </a:r>
            <a:r>
              <a:rPr lang="es-ES" sz="2800" dirty="0"/>
              <a:t>B) 312        </a:t>
            </a:r>
            <a:r>
              <a:rPr lang="es-ES" sz="2800" dirty="0" smtClean="0"/>
              <a:t>              </a:t>
            </a:r>
            <a:r>
              <a:rPr lang="es-ES" sz="2800" dirty="0"/>
              <a:t>C) 256     </a:t>
            </a:r>
            <a:r>
              <a:rPr lang="es-ES" sz="2800" dirty="0" smtClean="0"/>
              <a:t>               </a:t>
            </a:r>
            <a:r>
              <a:rPr lang="es-ES" sz="2800" dirty="0"/>
              <a:t>D) 236</a:t>
            </a:r>
            <a:endParaRPr lang="es-PE" sz="2800" dirty="0"/>
          </a:p>
          <a:p>
            <a:r>
              <a:rPr lang="es-ES" sz="2800" dirty="0" smtClean="0"/>
              <a:t> </a:t>
            </a:r>
            <a:endParaRPr lang="es-PE" sz="2800" dirty="0"/>
          </a:p>
          <a:p>
            <a:endParaRPr lang="es-ES" sz="2400" dirty="0"/>
          </a:p>
        </p:txBody>
      </p:sp>
    </p:spTree>
    <p:extLst>
      <p:ext uri="{BB962C8B-B14F-4D97-AF65-F5344CB8AC3E}">
        <p14:creationId xmlns:p14="http://schemas.microsoft.com/office/powerpoint/2010/main" val="13442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262979"/>
          </a:xfrm>
          <a:prstGeom prst="rect">
            <a:avLst/>
          </a:prstGeom>
          <a:noFill/>
        </p:spPr>
        <p:txBody>
          <a:bodyPr wrap="square" rtlCol="0">
            <a:spAutoFit/>
          </a:bodyPr>
          <a:lstStyle/>
          <a:p>
            <a:r>
              <a:rPr lang="es-ES" sz="2800" dirty="0"/>
              <a:t>20. Hallar el número que falta</a:t>
            </a:r>
            <a:endParaRPr lang="es-PE" sz="2800" dirty="0"/>
          </a:p>
          <a:p>
            <a:r>
              <a:rPr lang="es-ES" sz="2800" dirty="0"/>
              <a:t> </a:t>
            </a:r>
            <a:endParaRPr lang="es-PE" sz="2800" dirty="0"/>
          </a:p>
          <a:p>
            <a:pPr algn="ctr"/>
            <a:r>
              <a:rPr lang="es-ES" sz="2800" dirty="0"/>
              <a:t>3          4          5           </a:t>
            </a:r>
            <a:r>
              <a:rPr lang="es-ES" sz="2800" dirty="0" smtClean="0"/>
              <a:t>2</a:t>
            </a:r>
            <a:endParaRPr lang="es-PE" sz="2800" dirty="0" smtClean="0"/>
          </a:p>
          <a:p>
            <a:pPr algn="ctr"/>
            <a:r>
              <a:rPr lang="es-ES" sz="2800" dirty="0" smtClean="0"/>
              <a:t> </a:t>
            </a:r>
            <a:endParaRPr lang="es-PE" sz="2800" dirty="0" smtClean="0"/>
          </a:p>
          <a:p>
            <a:pPr algn="ctr"/>
            <a:r>
              <a:rPr lang="es-ES" sz="2800" dirty="0" smtClean="0"/>
              <a:t>4          </a:t>
            </a:r>
            <a:r>
              <a:rPr lang="es-ES" sz="2800" dirty="0"/>
              <a:t>3          2           </a:t>
            </a:r>
            <a:r>
              <a:rPr lang="es-ES" sz="2800" dirty="0" smtClean="0"/>
              <a:t>9</a:t>
            </a:r>
            <a:endParaRPr lang="es-PE" sz="2800" dirty="0" smtClean="0"/>
          </a:p>
          <a:p>
            <a:pPr algn="ctr"/>
            <a:r>
              <a:rPr lang="es-ES" sz="2800" dirty="0" smtClean="0"/>
              <a:t> </a:t>
            </a:r>
            <a:endParaRPr lang="es-PE" sz="2800" dirty="0" smtClean="0"/>
          </a:p>
          <a:p>
            <a:pPr algn="ctr"/>
            <a:r>
              <a:rPr lang="es-ES" sz="2800" dirty="0" smtClean="0"/>
              <a:t>64        81        </a:t>
            </a:r>
            <a:r>
              <a:rPr lang="es-ES" sz="2800" dirty="0"/>
              <a:t>32          </a:t>
            </a:r>
            <a:r>
              <a:rPr lang="es-ES" sz="2800" dirty="0" smtClean="0"/>
              <a:t>x</a:t>
            </a:r>
          </a:p>
          <a:p>
            <a:pPr algn="ctr"/>
            <a:endParaRPr lang="es-PE" sz="2800" dirty="0"/>
          </a:p>
          <a:p>
            <a:r>
              <a:rPr lang="es-ES" sz="2800" dirty="0"/>
              <a:t> </a:t>
            </a:r>
            <a:endParaRPr lang="es-PE" sz="2800" dirty="0"/>
          </a:p>
          <a:p>
            <a:r>
              <a:rPr lang="es-ES" sz="2800" dirty="0"/>
              <a:t>A</a:t>
            </a:r>
            <a:r>
              <a:rPr lang="es-ES" sz="2800" dirty="0" smtClean="0"/>
              <a:t>) </a:t>
            </a:r>
            <a:r>
              <a:rPr lang="es-ES" sz="2800" dirty="0"/>
              <a:t>49    </a:t>
            </a:r>
            <a:r>
              <a:rPr lang="es-ES" sz="2800" dirty="0" smtClean="0"/>
              <a:t>	   </a:t>
            </a:r>
            <a:r>
              <a:rPr lang="es-ES" sz="2800" dirty="0"/>
              <a:t>B) 81          </a:t>
            </a:r>
            <a:r>
              <a:rPr lang="es-ES" sz="2800" dirty="0" smtClean="0"/>
              <a:t>		 </a:t>
            </a:r>
            <a:r>
              <a:rPr lang="es-ES" sz="2800" dirty="0"/>
              <a:t>C) 121      </a:t>
            </a:r>
            <a:r>
              <a:rPr lang="es-ES" sz="2800" dirty="0" smtClean="0"/>
              <a:t>	            </a:t>
            </a:r>
            <a:r>
              <a:rPr lang="es-ES" sz="2800" dirty="0"/>
              <a:t>D) 93</a:t>
            </a:r>
            <a:endParaRPr lang="es-PE" sz="2800" dirty="0"/>
          </a:p>
          <a:p>
            <a:endParaRPr lang="es-PE" sz="2800" dirty="0" smtClean="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546146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693866"/>
          </a:xfrm>
          <a:prstGeom prst="rect">
            <a:avLst/>
          </a:prstGeom>
          <a:noFill/>
        </p:spPr>
        <p:txBody>
          <a:bodyPr wrap="square" rtlCol="0">
            <a:spAutoFit/>
          </a:bodyPr>
          <a:lstStyle/>
          <a:p>
            <a:r>
              <a:rPr lang="es-ES" sz="2800" dirty="0"/>
              <a:t>21. Se tiene la siguiente figura</a:t>
            </a:r>
            <a:r>
              <a:rPr lang="es-ES" sz="2800" dirty="0" smtClean="0"/>
              <a:t>:</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r>
              <a:rPr lang="es-ES" sz="2800" dirty="0"/>
              <a:t>¿Qué números van en las posiciones x, y, respectivamente?</a:t>
            </a:r>
            <a:endParaRPr lang="es-PE" sz="2800" dirty="0"/>
          </a:p>
          <a:p>
            <a:r>
              <a:rPr lang="es-ES" sz="2800" dirty="0"/>
              <a:t> </a:t>
            </a:r>
            <a:endParaRPr lang="es-PE" sz="2800" dirty="0"/>
          </a:p>
          <a:p>
            <a:r>
              <a:rPr lang="es-ES" sz="2800" dirty="0"/>
              <a:t>A) 20; 16     </a:t>
            </a:r>
            <a:r>
              <a:rPr lang="es-ES" sz="2800" dirty="0" smtClean="0"/>
              <a:t>               </a:t>
            </a:r>
            <a:r>
              <a:rPr lang="es-ES" sz="2800" dirty="0"/>
              <a:t>B) 25; 16       </a:t>
            </a:r>
            <a:r>
              <a:rPr lang="es-ES" sz="2800" dirty="0" smtClean="0"/>
              <a:t>    C</a:t>
            </a:r>
            <a:r>
              <a:rPr lang="es-ES" sz="2800" dirty="0"/>
              <a:t>) 30; 18   </a:t>
            </a:r>
            <a:r>
              <a:rPr lang="es-ES" sz="2800" dirty="0" smtClean="0"/>
              <a:t>       </a:t>
            </a:r>
            <a:r>
              <a:rPr lang="es-ES" sz="2800" dirty="0"/>
              <a:t>D) 20; 18</a:t>
            </a:r>
            <a:endParaRPr lang="es-PE" sz="2800" dirty="0"/>
          </a:p>
          <a:p>
            <a:endParaRPr lang="es-PE" sz="2800" dirty="0"/>
          </a:p>
          <a:p>
            <a:endParaRPr lang="es-PE" sz="2800" dirty="0" smtClean="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3064742" y="2236675"/>
            <a:ext cx="3014514" cy="1655242"/>
          </a:xfrm>
          <a:prstGeom prst="rect">
            <a:avLst/>
          </a:prstGeom>
        </p:spPr>
      </p:pic>
    </p:spTree>
    <p:extLst>
      <p:ext uri="{BB962C8B-B14F-4D97-AF65-F5344CB8AC3E}">
        <p14:creationId xmlns:p14="http://schemas.microsoft.com/office/powerpoint/2010/main" val="3340149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693866"/>
          </a:xfrm>
          <a:prstGeom prst="rect">
            <a:avLst/>
          </a:prstGeom>
          <a:noFill/>
        </p:spPr>
        <p:txBody>
          <a:bodyPr wrap="square" rtlCol="0">
            <a:spAutoFit/>
          </a:bodyPr>
          <a:lstStyle/>
          <a:p>
            <a:r>
              <a:rPr lang="es-ES" sz="2800" dirty="0"/>
              <a:t>22. Si se sabe que:</a:t>
            </a:r>
            <a:endParaRPr lang="es-PE" sz="2800" dirty="0"/>
          </a:p>
          <a:p>
            <a:r>
              <a:rPr lang="es-ES" sz="2800" dirty="0"/>
              <a:t> </a:t>
            </a:r>
            <a:endParaRPr lang="es-PE" sz="2800" dirty="0"/>
          </a:p>
          <a:p>
            <a:pPr marL="457200" lvl="0" indent="-457200">
              <a:buFont typeface="Arial" panose="020B0604020202020204" pitchFamily="34" charset="0"/>
              <a:buChar char="•"/>
            </a:pPr>
            <a:r>
              <a:rPr lang="es-ES" sz="2800" dirty="0"/>
              <a:t>Relacionando 4; 9 y 3, se obtiene 12</a:t>
            </a:r>
            <a:endParaRPr lang="es-PE" sz="2800" dirty="0"/>
          </a:p>
          <a:p>
            <a:pPr marL="457200" lvl="0" indent="-457200">
              <a:buFont typeface="Arial" panose="020B0604020202020204" pitchFamily="34" charset="0"/>
              <a:buChar char="•"/>
            </a:pPr>
            <a:r>
              <a:rPr lang="es-ES" sz="2800" dirty="0"/>
              <a:t>Relacionando 12; 3 y 6, se obtiene 6</a:t>
            </a:r>
            <a:endParaRPr lang="es-PE" sz="2800" dirty="0"/>
          </a:p>
          <a:p>
            <a:pPr marL="457200" lvl="0" indent="-457200">
              <a:buFont typeface="Arial" panose="020B0604020202020204" pitchFamily="34" charset="0"/>
              <a:buChar char="•"/>
            </a:pPr>
            <a:r>
              <a:rPr lang="es-ES" sz="2800" dirty="0"/>
              <a:t>Relacionando 8; 5 y 4, se obtiene 10</a:t>
            </a:r>
            <a:endParaRPr lang="es-PE" sz="2800" dirty="0"/>
          </a:p>
          <a:p>
            <a:r>
              <a:rPr lang="es-ES" sz="2800" dirty="0"/>
              <a:t> </a:t>
            </a:r>
            <a:endParaRPr lang="es-PE" sz="2800" dirty="0"/>
          </a:p>
          <a:p>
            <a:r>
              <a:rPr lang="es-ES" sz="2800" dirty="0"/>
              <a:t>Si se mantiene la misma relación, ¿cuánto se obtiene al relacionar 7; 8 y 14?</a:t>
            </a:r>
            <a:endParaRPr lang="es-PE" sz="2800" dirty="0"/>
          </a:p>
          <a:p>
            <a:r>
              <a:rPr lang="es-ES" sz="2800" dirty="0"/>
              <a:t> </a:t>
            </a:r>
            <a:endParaRPr lang="es-PE" sz="2800" dirty="0"/>
          </a:p>
          <a:p>
            <a:r>
              <a:rPr lang="es-ES" sz="2800" dirty="0"/>
              <a:t>A) 4           </a:t>
            </a:r>
            <a:r>
              <a:rPr lang="es-ES" sz="2800" dirty="0" smtClean="0"/>
              <a:t>              B</a:t>
            </a:r>
            <a:r>
              <a:rPr lang="es-ES" sz="2800" dirty="0"/>
              <a:t>) 6          </a:t>
            </a:r>
            <a:r>
              <a:rPr lang="es-ES" sz="2800" dirty="0" smtClean="0"/>
              <a:t>               C</a:t>
            </a:r>
            <a:r>
              <a:rPr lang="es-ES" sz="2800" dirty="0"/>
              <a:t>) 7         </a:t>
            </a:r>
            <a:r>
              <a:rPr lang="es-ES" sz="2800" dirty="0" smtClean="0"/>
              <a:t>               </a:t>
            </a:r>
            <a:r>
              <a:rPr lang="es-ES" sz="2800" dirty="0"/>
              <a:t>D) 8</a:t>
            </a:r>
            <a:endParaRPr lang="es-PE" sz="2800" dirty="0"/>
          </a:p>
          <a:p>
            <a:endParaRPr lang="es-PE" sz="2800" dirty="0"/>
          </a:p>
          <a:p>
            <a:endParaRPr lang="es-PE" sz="2800" dirty="0" smtClean="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3032249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693866"/>
          </a:xfrm>
          <a:prstGeom prst="rect">
            <a:avLst/>
          </a:prstGeom>
          <a:noFill/>
        </p:spPr>
        <p:txBody>
          <a:bodyPr wrap="square" rtlCol="0">
            <a:spAutoFit/>
          </a:bodyPr>
          <a:lstStyle/>
          <a:p>
            <a:r>
              <a:rPr lang="es-ES" sz="2800" dirty="0"/>
              <a:t>23. Si se sabe que:</a:t>
            </a:r>
            <a:endParaRPr lang="es-PE" sz="2800" dirty="0"/>
          </a:p>
          <a:p>
            <a:r>
              <a:rPr lang="es-ES" sz="2800" dirty="0"/>
              <a:t> </a:t>
            </a:r>
            <a:endParaRPr lang="es-PE" sz="2800" dirty="0"/>
          </a:p>
          <a:p>
            <a:pPr marL="457200" lvl="0" indent="-457200">
              <a:buFont typeface="Arial" panose="020B0604020202020204" pitchFamily="34" charset="0"/>
              <a:buChar char="•"/>
            </a:pPr>
            <a:r>
              <a:rPr lang="es-ES" sz="2800" dirty="0"/>
              <a:t>Relacionando 49  y 25, se obtiene 2</a:t>
            </a:r>
            <a:endParaRPr lang="es-PE" sz="2800" dirty="0"/>
          </a:p>
          <a:p>
            <a:pPr marL="457200" lvl="0" indent="-457200">
              <a:buFont typeface="Arial" panose="020B0604020202020204" pitchFamily="34" charset="0"/>
              <a:buChar char="•"/>
            </a:pPr>
            <a:r>
              <a:rPr lang="es-ES" sz="2800" dirty="0"/>
              <a:t>Relacionando 81y 4, se obtiene 7</a:t>
            </a:r>
            <a:endParaRPr lang="es-PE" sz="2800" dirty="0"/>
          </a:p>
          <a:p>
            <a:pPr marL="457200" lvl="0" indent="-457200">
              <a:buFont typeface="Arial" panose="020B0604020202020204" pitchFamily="34" charset="0"/>
              <a:buChar char="•"/>
            </a:pPr>
            <a:r>
              <a:rPr lang="es-ES" sz="2800" dirty="0"/>
              <a:t>Relacionando 144 y 36, se obtiene 6</a:t>
            </a:r>
            <a:endParaRPr lang="es-PE" sz="2800" dirty="0"/>
          </a:p>
          <a:p>
            <a:r>
              <a:rPr lang="es-ES" sz="2800" dirty="0"/>
              <a:t> </a:t>
            </a:r>
            <a:endParaRPr lang="es-PE" sz="2800" dirty="0"/>
          </a:p>
          <a:p>
            <a:r>
              <a:rPr lang="es-ES" sz="2800" dirty="0"/>
              <a:t>Si se mantiene la misma relación, ¿cuál es valor de A si  al relacionar A y 16 se obtiene 4?</a:t>
            </a:r>
            <a:endParaRPr lang="es-PE" sz="2800" dirty="0"/>
          </a:p>
          <a:p>
            <a:r>
              <a:rPr lang="es-ES" sz="2800" dirty="0"/>
              <a:t> </a:t>
            </a:r>
            <a:endParaRPr lang="es-PE" sz="2800" dirty="0"/>
          </a:p>
          <a:p>
            <a:r>
              <a:rPr lang="es-ES" sz="2800" dirty="0"/>
              <a:t>A) 81           </a:t>
            </a:r>
            <a:r>
              <a:rPr lang="es-ES" sz="2800" dirty="0" smtClean="0"/>
              <a:t>                  B</a:t>
            </a:r>
            <a:r>
              <a:rPr lang="es-ES" sz="2800" dirty="0"/>
              <a:t>) 36          </a:t>
            </a:r>
            <a:r>
              <a:rPr lang="es-ES" sz="2800" dirty="0" smtClean="0"/>
              <a:t>       C</a:t>
            </a:r>
            <a:r>
              <a:rPr lang="es-ES" sz="2800" dirty="0"/>
              <a:t>) 64          </a:t>
            </a:r>
            <a:r>
              <a:rPr lang="es-ES" sz="2800" dirty="0" smtClean="0"/>
              <a:t>           D</a:t>
            </a:r>
            <a:r>
              <a:rPr lang="es-ES" sz="2800" dirty="0"/>
              <a:t>) 100</a:t>
            </a:r>
            <a:endParaRPr lang="es-PE" sz="2800" dirty="0"/>
          </a:p>
          <a:p>
            <a:endParaRPr lang="es-PE" sz="2800" dirty="0"/>
          </a:p>
          <a:p>
            <a:endParaRPr lang="es-PE" sz="2800" dirty="0" smtClean="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446202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32092"/>
          </a:xfrm>
          <a:prstGeom prst="rect">
            <a:avLst/>
          </a:prstGeom>
          <a:noFill/>
        </p:spPr>
        <p:txBody>
          <a:bodyPr wrap="square" rtlCol="0">
            <a:spAutoFit/>
          </a:bodyPr>
          <a:lstStyle/>
          <a:p>
            <a:r>
              <a:rPr lang="es-ES" sz="2800" dirty="0"/>
              <a:t>24. Observando las siguientes cadenas operativas</a:t>
            </a:r>
            <a:endParaRPr lang="es-PE" sz="2800" dirty="0"/>
          </a:p>
          <a:p>
            <a:endParaRPr lang="es-PE" sz="2800" dirty="0"/>
          </a:p>
          <a:p>
            <a:endParaRPr lang="es-PE" sz="2800" dirty="0" smtClean="0"/>
          </a:p>
          <a:p>
            <a:endParaRPr lang="es-PE" sz="2800" dirty="0" smtClean="0"/>
          </a:p>
          <a:p>
            <a:endParaRPr lang="es-PE" sz="2800" dirty="0"/>
          </a:p>
          <a:p>
            <a:r>
              <a:rPr lang="es-ES" sz="2800" dirty="0"/>
              <a:t>Determine el último número de esta cadena:</a:t>
            </a:r>
            <a:endParaRPr lang="es-PE" sz="2800" dirty="0"/>
          </a:p>
          <a:p>
            <a:endParaRPr lang="es-PE" sz="2800" dirty="0" smtClean="0"/>
          </a:p>
          <a:p>
            <a:endParaRPr lang="es-PE" sz="2800" dirty="0" smtClean="0"/>
          </a:p>
          <a:p>
            <a:endParaRPr lang="es-PE" sz="2800" dirty="0"/>
          </a:p>
          <a:p>
            <a:r>
              <a:rPr lang="es-ES" sz="2800" dirty="0"/>
              <a:t>A) 216        </a:t>
            </a:r>
            <a:r>
              <a:rPr lang="es-ES" sz="2800" dirty="0" smtClean="0"/>
              <a:t>              </a:t>
            </a:r>
            <a:r>
              <a:rPr lang="es-ES" sz="2800" dirty="0"/>
              <a:t>B) 512       </a:t>
            </a:r>
            <a:r>
              <a:rPr lang="es-ES" sz="2800" dirty="0" smtClean="0"/>
              <a:t>            </a:t>
            </a:r>
            <a:r>
              <a:rPr lang="es-ES" sz="2800" dirty="0"/>
              <a:t>C) 729         </a:t>
            </a:r>
            <a:r>
              <a:rPr lang="es-ES" sz="2800" dirty="0" smtClean="0"/>
              <a:t>       </a:t>
            </a:r>
            <a:r>
              <a:rPr lang="es-ES" sz="2800" dirty="0"/>
              <a:t>D) 1 000</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095499" y="2004442"/>
            <a:ext cx="4953000" cy="1352550"/>
          </a:xfrm>
          <a:prstGeom prst="rect">
            <a:avLst/>
          </a:prstGeom>
        </p:spPr>
      </p:pic>
      <p:pic>
        <p:nvPicPr>
          <p:cNvPr id="6" name="Imagen 5"/>
          <p:cNvPicPr>
            <a:picLocks noChangeAspect="1"/>
          </p:cNvPicPr>
          <p:nvPr/>
        </p:nvPicPr>
        <p:blipFill>
          <a:blip r:embed="rId5"/>
          <a:stretch>
            <a:fillRect/>
          </a:stretch>
        </p:blipFill>
        <p:spPr>
          <a:xfrm>
            <a:off x="2060257" y="4069541"/>
            <a:ext cx="4991100" cy="647700"/>
          </a:xfrm>
          <a:prstGeom prst="rect">
            <a:avLst/>
          </a:prstGeom>
        </p:spPr>
      </p:pic>
    </p:spTree>
    <p:extLst>
      <p:ext uri="{BB962C8B-B14F-4D97-AF65-F5344CB8AC3E}">
        <p14:creationId xmlns:p14="http://schemas.microsoft.com/office/powerpoint/2010/main" val="1748229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3539430"/>
          </a:xfrm>
          <a:prstGeom prst="rect">
            <a:avLst/>
          </a:prstGeom>
          <a:noFill/>
        </p:spPr>
        <p:txBody>
          <a:bodyPr wrap="square" rtlCol="0">
            <a:spAutoFit/>
          </a:bodyPr>
          <a:lstStyle/>
          <a:p>
            <a:r>
              <a:rPr lang="es-ES" sz="2800" dirty="0"/>
              <a:t>25. En la siguiente secuencias de </a:t>
            </a:r>
            <a:r>
              <a:rPr lang="es-ES" sz="2800" dirty="0" smtClean="0"/>
              <a:t>figuras</a:t>
            </a:r>
          </a:p>
          <a:p>
            <a:endParaRPr lang="es-ES" sz="2800" dirty="0"/>
          </a:p>
          <a:p>
            <a:endParaRPr lang="es-ES" sz="2800" dirty="0" smtClean="0"/>
          </a:p>
          <a:p>
            <a:endParaRPr lang="es-ES" sz="2800" dirty="0"/>
          </a:p>
          <a:p>
            <a:endParaRPr lang="es-ES" sz="2800" dirty="0" smtClean="0"/>
          </a:p>
          <a:p>
            <a:r>
              <a:rPr lang="es-ES" sz="2800" dirty="0"/>
              <a:t>¿Cuál es la primera figura?</a:t>
            </a:r>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7" name="Imagen 6"/>
          <p:cNvPicPr>
            <a:picLocks noChangeAspect="1"/>
          </p:cNvPicPr>
          <p:nvPr/>
        </p:nvPicPr>
        <p:blipFill>
          <a:blip r:embed="rId4"/>
          <a:stretch>
            <a:fillRect/>
          </a:stretch>
        </p:blipFill>
        <p:spPr>
          <a:xfrm>
            <a:off x="2309811" y="1938697"/>
            <a:ext cx="4524375" cy="1152525"/>
          </a:xfrm>
          <a:prstGeom prst="rect">
            <a:avLst/>
          </a:prstGeom>
        </p:spPr>
      </p:pic>
      <p:pic>
        <p:nvPicPr>
          <p:cNvPr id="9" name="Imagen 8"/>
          <p:cNvPicPr>
            <a:picLocks noChangeAspect="1"/>
          </p:cNvPicPr>
          <p:nvPr/>
        </p:nvPicPr>
        <p:blipFill>
          <a:blip r:embed="rId5"/>
          <a:stretch>
            <a:fillRect/>
          </a:stretch>
        </p:blipFill>
        <p:spPr>
          <a:xfrm>
            <a:off x="2357436" y="4361841"/>
            <a:ext cx="4476750" cy="1133475"/>
          </a:xfrm>
          <a:prstGeom prst="rect">
            <a:avLst/>
          </a:prstGeom>
        </p:spPr>
      </p:pic>
    </p:spTree>
    <p:extLst>
      <p:ext uri="{BB962C8B-B14F-4D97-AF65-F5344CB8AC3E}">
        <p14:creationId xmlns:p14="http://schemas.microsoft.com/office/powerpoint/2010/main" val="2103615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1384995"/>
          </a:xfrm>
          <a:prstGeom prst="rect">
            <a:avLst/>
          </a:prstGeom>
          <a:noFill/>
        </p:spPr>
        <p:txBody>
          <a:bodyPr wrap="square" rtlCol="0">
            <a:spAutoFit/>
          </a:bodyPr>
          <a:lstStyle/>
          <a:p>
            <a:r>
              <a:rPr lang="es-ES" sz="2800" dirty="0"/>
              <a:t>26. ¿Qué figura sigue en la secuencia?</a:t>
            </a:r>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1691680" y="2072555"/>
            <a:ext cx="5229225" cy="3057525"/>
          </a:xfrm>
          <a:prstGeom prst="rect">
            <a:avLst/>
          </a:prstGeom>
        </p:spPr>
      </p:pic>
    </p:spTree>
    <p:extLst>
      <p:ext uri="{BB962C8B-B14F-4D97-AF65-F5344CB8AC3E}">
        <p14:creationId xmlns:p14="http://schemas.microsoft.com/office/powerpoint/2010/main" val="221151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262979"/>
          </a:xfrm>
          <a:prstGeom prst="rect">
            <a:avLst/>
          </a:prstGeom>
          <a:noFill/>
        </p:spPr>
        <p:txBody>
          <a:bodyPr wrap="square" rtlCol="0">
            <a:spAutoFit/>
          </a:bodyPr>
          <a:lstStyle/>
          <a:p>
            <a:r>
              <a:rPr lang="es-ES" sz="2800" dirty="0"/>
              <a:t>27. En la siguiente secuencia de figuras, la figura 235 es idéntica a la figura</a:t>
            </a:r>
            <a:r>
              <a:rPr lang="es-ES" sz="2800" dirty="0" smtClean="0"/>
              <a:t>:</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r>
              <a:rPr lang="en-US" sz="2800" dirty="0"/>
              <a:t>A) Fig.1       </a:t>
            </a:r>
            <a:r>
              <a:rPr lang="en-US" sz="2800" dirty="0" smtClean="0"/>
              <a:t>		 </a:t>
            </a:r>
            <a:r>
              <a:rPr lang="en-US" sz="2800" dirty="0"/>
              <a:t>B) Fig.2        </a:t>
            </a:r>
            <a:r>
              <a:rPr lang="en-US" sz="2800" dirty="0" smtClean="0"/>
              <a:t>		C</a:t>
            </a:r>
            <a:r>
              <a:rPr lang="en-US" sz="2800" dirty="0"/>
              <a:t>) Fig.3        </a:t>
            </a:r>
            <a:r>
              <a:rPr lang="en-US" sz="2800" dirty="0" smtClean="0"/>
              <a:t>      </a:t>
            </a:r>
            <a:r>
              <a:rPr lang="en-US" sz="2800" dirty="0"/>
              <a:t>D) Fig.4</a:t>
            </a:r>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6" name="Imagen 5"/>
          <p:cNvPicPr>
            <a:picLocks noChangeAspect="1"/>
          </p:cNvPicPr>
          <p:nvPr/>
        </p:nvPicPr>
        <p:blipFill>
          <a:blip r:embed="rId4"/>
          <a:stretch>
            <a:fillRect/>
          </a:stretch>
        </p:blipFill>
        <p:spPr>
          <a:xfrm>
            <a:off x="1909762" y="2747962"/>
            <a:ext cx="5324475" cy="1362075"/>
          </a:xfrm>
          <a:prstGeom prst="rect">
            <a:avLst/>
          </a:prstGeom>
        </p:spPr>
      </p:pic>
    </p:spTree>
    <p:extLst>
      <p:ext uri="{BB962C8B-B14F-4D97-AF65-F5344CB8AC3E}">
        <p14:creationId xmlns:p14="http://schemas.microsoft.com/office/powerpoint/2010/main" val="898760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1815882"/>
          </a:xfrm>
          <a:prstGeom prst="rect">
            <a:avLst/>
          </a:prstGeom>
          <a:noFill/>
        </p:spPr>
        <p:txBody>
          <a:bodyPr wrap="square" rtlCol="0">
            <a:spAutoFit/>
          </a:bodyPr>
          <a:lstStyle/>
          <a:p>
            <a:r>
              <a:rPr lang="es-ES" sz="2800" dirty="0"/>
              <a:t>28. Halla la figura que continúa en la siguiente secuencia</a:t>
            </a:r>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1962149" y="1983799"/>
            <a:ext cx="5219700" cy="3267075"/>
          </a:xfrm>
          <a:prstGeom prst="rect">
            <a:avLst/>
          </a:prstGeom>
        </p:spPr>
      </p:pic>
    </p:spTree>
    <p:extLst>
      <p:ext uri="{BB962C8B-B14F-4D97-AF65-F5344CB8AC3E}">
        <p14:creationId xmlns:p14="http://schemas.microsoft.com/office/powerpoint/2010/main" val="174743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524315"/>
          </a:xfrm>
          <a:prstGeom prst="rect">
            <a:avLst/>
          </a:prstGeom>
          <a:noFill/>
        </p:spPr>
        <p:txBody>
          <a:bodyPr wrap="square" rtlCol="0">
            <a:spAutoFit/>
          </a:bodyPr>
          <a:lstStyle/>
          <a:p>
            <a:r>
              <a:rPr lang="es-ES" sz="3200" dirty="0"/>
              <a:t>29. Hallar “x</a:t>
            </a:r>
            <a:r>
              <a:rPr lang="es-ES" sz="3200" dirty="0" smtClean="0"/>
              <a:t>”</a:t>
            </a:r>
          </a:p>
          <a:p>
            <a:endParaRPr lang="es-ES" sz="3200" dirty="0"/>
          </a:p>
          <a:p>
            <a:endParaRPr lang="es-ES" sz="3200" dirty="0" smtClean="0"/>
          </a:p>
          <a:p>
            <a:endParaRPr lang="es-ES" sz="3200" dirty="0"/>
          </a:p>
          <a:p>
            <a:endParaRPr lang="es-ES" sz="3200" dirty="0" smtClean="0"/>
          </a:p>
          <a:p>
            <a:endParaRPr lang="es-ES" sz="3200" dirty="0"/>
          </a:p>
          <a:p>
            <a:endParaRPr lang="es-ES" sz="3200" dirty="0" smtClean="0"/>
          </a:p>
          <a:p>
            <a:endParaRPr lang="es-ES" sz="3200" dirty="0" smtClean="0"/>
          </a:p>
          <a:p>
            <a:r>
              <a:rPr lang="es-ES" sz="3200" dirty="0"/>
              <a:t>A) 48            </a:t>
            </a:r>
            <a:r>
              <a:rPr lang="es-ES" sz="3200" dirty="0" smtClean="0"/>
              <a:t>       B</a:t>
            </a:r>
            <a:r>
              <a:rPr lang="es-ES" sz="3200" dirty="0"/>
              <a:t>) 54           </a:t>
            </a:r>
            <a:r>
              <a:rPr lang="es-ES" sz="3200" dirty="0" smtClean="0"/>
              <a:t>     C</a:t>
            </a:r>
            <a:r>
              <a:rPr lang="es-ES" sz="3200" dirty="0"/>
              <a:t>) 45         </a:t>
            </a:r>
            <a:r>
              <a:rPr lang="es-ES" sz="3200" dirty="0" smtClean="0"/>
              <a:t>         </a:t>
            </a:r>
            <a:r>
              <a:rPr lang="es-ES" sz="3200" dirty="0"/>
              <a:t>D) </a:t>
            </a:r>
            <a:r>
              <a:rPr lang="es-ES" sz="3200" dirty="0" smtClean="0"/>
              <a:t>42</a:t>
            </a:r>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6" name="Imagen 5"/>
          <p:cNvPicPr>
            <a:picLocks noChangeAspect="1"/>
          </p:cNvPicPr>
          <p:nvPr/>
        </p:nvPicPr>
        <p:blipFill>
          <a:blip r:embed="rId4"/>
          <a:stretch>
            <a:fillRect/>
          </a:stretch>
        </p:blipFill>
        <p:spPr>
          <a:xfrm>
            <a:off x="2663787" y="2204864"/>
            <a:ext cx="3816424" cy="2187759"/>
          </a:xfrm>
          <a:prstGeom prst="rect">
            <a:avLst/>
          </a:prstGeom>
        </p:spPr>
      </p:pic>
    </p:spTree>
    <p:extLst>
      <p:ext uri="{BB962C8B-B14F-4D97-AF65-F5344CB8AC3E}">
        <p14:creationId xmlns:p14="http://schemas.microsoft.com/office/powerpoint/2010/main" val="3339737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3908762"/>
          </a:xfrm>
          <a:prstGeom prst="rect">
            <a:avLst/>
          </a:prstGeom>
          <a:noFill/>
        </p:spPr>
        <p:txBody>
          <a:bodyPr wrap="square" rtlCol="0">
            <a:spAutoFit/>
          </a:bodyPr>
          <a:lstStyle/>
          <a:p>
            <a:r>
              <a:rPr lang="es-ES" sz="2800" dirty="0"/>
              <a:t>3. Cuáles son los números que siguen en la                 secuencia:</a:t>
            </a:r>
            <a:endParaRPr lang="es-PE" sz="2800" dirty="0"/>
          </a:p>
          <a:p>
            <a:r>
              <a:rPr lang="es-ES" sz="2800" dirty="0"/>
              <a:t> </a:t>
            </a:r>
            <a:endParaRPr lang="es-PE" sz="2800" dirty="0"/>
          </a:p>
          <a:p>
            <a:pPr algn="ctr"/>
            <a:r>
              <a:rPr lang="es-ES" sz="2800" dirty="0"/>
              <a:t>1; 1; 8; 7; 27; 25; 64; 79; 125; 241;….</a:t>
            </a:r>
            <a:endParaRPr lang="es-PE" sz="2800" dirty="0"/>
          </a:p>
          <a:p>
            <a:r>
              <a:rPr lang="es-ES" sz="2800" dirty="0"/>
              <a:t> </a:t>
            </a:r>
            <a:endParaRPr lang="es-PE" sz="2800" dirty="0"/>
          </a:p>
          <a:p>
            <a:r>
              <a:rPr lang="es-ES" sz="2800" dirty="0"/>
              <a:t> </a:t>
            </a:r>
            <a:endParaRPr lang="es-PE" sz="2800" dirty="0"/>
          </a:p>
          <a:p>
            <a:r>
              <a:rPr lang="es-ES" sz="2800" dirty="0"/>
              <a:t>A) 216; 697   </a:t>
            </a:r>
            <a:r>
              <a:rPr lang="es-ES" sz="2800" dirty="0" smtClean="0"/>
              <a:t>         B</a:t>
            </a:r>
            <a:r>
              <a:rPr lang="es-ES" sz="2800" dirty="0"/>
              <a:t>) 240; 697</a:t>
            </a:r>
            <a:r>
              <a:rPr lang="es-ES" sz="2800" i="1" dirty="0"/>
              <a:t>  </a:t>
            </a:r>
            <a:r>
              <a:rPr lang="es-ES" sz="2800" i="1" dirty="0" smtClean="0"/>
              <a:t>     </a:t>
            </a:r>
            <a:r>
              <a:rPr lang="es-ES" sz="2800" dirty="0" smtClean="0"/>
              <a:t>C</a:t>
            </a:r>
            <a:r>
              <a:rPr lang="es-ES" sz="2800" dirty="0"/>
              <a:t>) 216; 727   </a:t>
            </a:r>
            <a:r>
              <a:rPr lang="es-ES" sz="2800" dirty="0" smtClean="0"/>
              <a:t>   D</a:t>
            </a:r>
            <a:r>
              <a:rPr lang="es-ES" sz="2800" dirty="0"/>
              <a:t>) 343; 727</a:t>
            </a:r>
            <a:endParaRPr lang="es-PE" sz="2800" dirty="0"/>
          </a:p>
          <a:p>
            <a:r>
              <a:rPr lang="es-ES" sz="2800" dirty="0" smtClean="0"/>
              <a:t> </a:t>
            </a:r>
            <a:endParaRPr lang="es-PE" sz="2800" dirty="0"/>
          </a:p>
          <a:p>
            <a:endParaRPr lang="es-ES" sz="2400" dirty="0"/>
          </a:p>
        </p:txBody>
      </p:sp>
    </p:spTree>
    <p:extLst>
      <p:ext uri="{BB962C8B-B14F-4D97-AF65-F5344CB8AC3E}">
        <p14:creationId xmlns:p14="http://schemas.microsoft.com/office/powerpoint/2010/main" val="1155110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016758"/>
          </a:xfrm>
          <a:prstGeom prst="rect">
            <a:avLst/>
          </a:prstGeom>
          <a:noFill/>
        </p:spPr>
        <p:txBody>
          <a:bodyPr wrap="square" rtlCol="0">
            <a:spAutoFit/>
          </a:bodyPr>
          <a:lstStyle/>
          <a:p>
            <a:r>
              <a:rPr lang="es-ES" sz="3200" dirty="0"/>
              <a:t>30. Hallar “x</a:t>
            </a:r>
            <a:r>
              <a:rPr lang="es-ES" sz="3200" dirty="0" smtClean="0"/>
              <a:t>”</a:t>
            </a:r>
          </a:p>
          <a:p>
            <a:endParaRPr lang="es-ES" sz="3200" dirty="0"/>
          </a:p>
          <a:p>
            <a:endParaRPr lang="es-ES" sz="3200" dirty="0" smtClean="0"/>
          </a:p>
          <a:p>
            <a:endParaRPr lang="es-ES" sz="3200" dirty="0"/>
          </a:p>
          <a:p>
            <a:endParaRPr lang="es-ES" sz="3200" dirty="0" smtClean="0"/>
          </a:p>
          <a:p>
            <a:endParaRPr lang="es-ES" sz="3200" dirty="0"/>
          </a:p>
          <a:p>
            <a:endParaRPr lang="es-ES" sz="3200" dirty="0" smtClean="0"/>
          </a:p>
          <a:p>
            <a:endParaRPr lang="es-ES" sz="3200" dirty="0"/>
          </a:p>
          <a:p>
            <a:r>
              <a:rPr lang="es-ES" sz="3200" dirty="0"/>
              <a:t>A) 56           </a:t>
            </a:r>
            <a:r>
              <a:rPr lang="es-ES" sz="3200" dirty="0" smtClean="0"/>
              <a:t>        </a:t>
            </a:r>
            <a:r>
              <a:rPr lang="es-ES" sz="3200" dirty="0"/>
              <a:t>B) 72          </a:t>
            </a:r>
            <a:r>
              <a:rPr lang="es-ES" sz="3200" dirty="0" smtClean="0"/>
              <a:t>        </a:t>
            </a:r>
            <a:r>
              <a:rPr lang="es-ES" sz="3200" dirty="0"/>
              <a:t>C) 60          </a:t>
            </a:r>
            <a:r>
              <a:rPr lang="es-ES" sz="3200" dirty="0" smtClean="0"/>
              <a:t>     D</a:t>
            </a:r>
            <a:r>
              <a:rPr lang="es-ES" sz="3200" dirty="0"/>
              <a:t>) 70</a:t>
            </a:r>
            <a:endParaRPr lang="es-PE" sz="3200" dirty="0"/>
          </a:p>
          <a:p>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555776" y="2355652"/>
            <a:ext cx="3770820" cy="2225402"/>
          </a:xfrm>
          <a:prstGeom prst="rect">
            <a:avLst/>
          </a:prstGeom>
        </p:spPr>
      </p:pic>
    </p:spTree>
    <p:extLst>
      <p:ext uri="{BB962C8B-B14F-4D97-AF65-F5344CB8AC3E}">
        <p14:creationId xmlns:p14="http://schemas.microsoft.com/office/powerpoint/2010/main" val="170599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216539"/>
          </a:xfrm>
          <a:prstGeom prst="rect">
            <a:avLst/>
          </a:prstGeom>
          <a:noFill/>
        </p:spPr>
        <p:txBody>
          <a:bodyPr wrap="square" rtlCol="0">
            <a:spAutoFit/>
          </a:bodyPr>
          <a:lstStyle/>
          <a:p>
            <a:r>
              <a:rPr lang="es-ES" sz="3200" dirty="0"/>
              <a:t>31. Hallar “x”</a:t>
            </a:r>
            <a:endParaRPr lang="es-PE" sz="3200" dirty="0"/>
          </a:p>
          <a:p>
            <a:r>
              <a:rPr lang="es-ES" sz="3200" dirty="0"/>
              <a:t>     </a:t>
            </a:r>
            <a:endParaRPr lang="es-PE" sz="3200" dirty="0"/>
          </a:p>
          <a:p>
            <a:pPr algn="ctr"/>
            <a:r>
              <a:rPr lang="es-ES" sz="3600" dirty="0"/>
              <a:t>    76     ( 4 )       36</a:t>
            </a:r>
            <a:endParaRPr lang="es-PE" sz="3600" dirty="0"/>
          </a:p>
          <a:p>
            <a:pPr algn="ctr"/>
            <a:r>
              <a:rPr lang="es-ES" sz="3600" dirty="0"/>
              <a:t>    91     ( 6 )       22 </a:t>
            </a:r>
            <a:endParaRPr lang="es-PE" sz="3600" dirty="0"/>
          </a:p>
          <a:p>
            <a:pPr algn="ctr"/>
            <a:r>
              <a:rPr lang="es-ES" sz="3600" dirty="0"/>
              <a:t>    68     ( x )      35  </a:t>
            </a:r>
            <a:endParaRPr lang="es-PE" sz="3600" dirty="0"/>
          </a:p>
          <a:p>
            <a:r>
              <a:rPr lang="es-ES" sz="3200" dirty="0"/>
              <a:t> </a:t>
            </a:r>
            <a:endParaRPr lang="es-PE" sz="3200" dirty="0"/>
          </a:p>
          <a:p>
            <a:r>
              <a:rPr lang="es-ES" sz="3200" dirty="0"/>
              <a:t>A) 3            </a:t>
            </a:r>
            <a:r>
              <a:rPr lang="es-ES" sz="3200" dirty="0" smtClean="0"/>
              <a:t>		B</a:t>
            </a:r>
            <a:r>
              <a:rPr lang="es-ES" sz="3200" dirty="0"/>
              <a:t>) 4           </a:t>
            </a:r>
            <a:r>
              <a:rPr lang="es-ES" sz="3200" dirty="0" smtClean="0"/>
              <a:t>		C</a:t>
            </a:r>
            <a:r>
              <a:rPr lang="es-ES" sz="3200" dirty="0"/>
              <a:t>) 5          </a:t>
            </a:r>
            <a:r>
              <a:rPr lang="es-ES" sz="3200" dirty="0" smtClean="0"/>
              <a:t>         D</a:t>
            </a:r>
            <a:r>
              <a:rPr lang="es-ES" sz="3200" dirty="0"/>
              <a:t>) 6</a:t>
            </a:r>
            <a:endParaRPr lang="es-PE" sz="3200" dirty="0"/>
          </a:p>
          <a:p>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2674278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93647"/>
          </a:xfrm>
          <a:prstGeom prst="rect">
            <a:avLst/>
          </a:prstGeom>
          <a:noFill/>
        </p:spPr>
        <p:txBody>
          <a:bodyPr wrap="square" rtlCol="0">
            <a:spAutoFit/>
          </a:bodyPr>
          <a:lstStyle/>
          <a:p>
            <a:r>
              <a:rPr lang="es-ES" sz="2800" dirty="0"/>
              <a:t>32. En una analogía numérica se sabe</a:t>
            </a:r>
            <a:endParaRPr lang="es-PE" sz="2800" dirty="0"/>
          </a:p>
          <a:p>
            <a:r>
              <a:rPr lang="es-ES" sz="2800" dirty="0"/>
              <a:t> </a:t>
            </a:r>
            <a:endParaRPr lang="es-PE" sz="2800" dirty="0"/>
          </a:p>
          <a:p>
            <a:pPr marL="457200" lvl="0" indent="-457200">
              <a:buFont typeface="Arial" panose="020B0604020202020204" pitchFamily="34" charset="0"/>
              <a:buChar char="•"/>
            </a:pPr>
            <a:r>
              <a:rPr lang="es-ES" sz="2800" dirty="0"/>
              <a:t>Relacionando 4 y 9 se obtiene 18</a:t>
            </a:r>
            <a:endParaRPr lang="es-PE" sz="2800" dirty="0"/>
          </a:p>
          <a:p>
            <a:pPr marL="457200" lvl="0" indent="-457200">
              <a:buFont typeface="Arial" panose="020B0604020202020204" pitchFamily="34" charset="0"/>
              <a:buChar char="•"/>
            </a:pPr>
            <a:r>
              <a:rPr lang="es-ES" sz="2800" dirty="0"/>
              <a:t>Relacionando 7 y 6, se obtiene 21</a:t>
            </a:r>
            <a:endParaRPr lang="es-PE" sz="2800" dirty="0"/>
          </a:p>
          <a:p>
            <a:pPr marL="457200" lvl="0" indent="-457200">
              <a:buFont typeface="Arial" panose="020B0604020202020204" pitchFamily="34" charset="0"/>
              <a:buChar char="•"/>
            </a:pPr>
            <a:r>
              <a:rPr lang="es-ES" sz="2800" dirty="0"/>
              <a:t>Relacionando 8 y 3 se obtiene 12</a:t>
            </a:r>
            <a:endParaRPr lang="es-PE" sz="2800" dirty="0"/>
          </a:p>
          <a:p>
            <a:r>
              <a:rPr lang="es-ES" sz="2800" dirty="0"/>
              <a:t> </a:t>
            </a:r>
            <a:endParaRPr lang="es-PE" sz="2800" dirty="0"/>
          </a:p>
          <a:p>
            <a:r>
              <a:rPr lang="es-ES" sz="2800" dirty="0"/>
              <a:t>Si se mantiene la misma relación, ¿cuánto se obtiene al relacionar 16 y 7?</a:t>
            </a:r>
            <a:endParaRPr lang="es-PE" sz="2800" dirty="0"/>
          </a:p>
          <a:p>
            <a:r>
              <a:rPr lang="es-ES" sz="2800" dirty="0"/>
              <a:t> </a:t>
            </a:r>
            <a:endParaRPr lang="es-PE" sz="2800" dirty="0"/>
          </a:p>
          <a:p>
            <a:r>
              <a:rPr lang="es-ES" sz="2800" dirty="0"/>
              <a:t>A) 48            </a:t>
            </a:r>
            <a:r>
              <a:rPr lang="es-ES" sz="2800" dirty="0" smtClean="0"/>
              <a:t>		B</a:t>
            </a:r>
            <a:r>
              <a:rPr lang="es-ES" sz="2800" dirty="0"/>
              <a:t>) 56           </a:t>
            </a:r>
            <a:r>
              <a:rPr lang="es-ES" sz="2800" dirty="0" smtClean="0"/>
              <a:t>            C</a:t>
            </a:r>
            <a:r>
              <a:rPr lang="es-ES" sz="2800" dirty="0"/>
              <a:t>) 45         </a:t>
            </a:r>
            <a:r>
              <a:rPr lang="es-ES" sz="2800" dirty="0" smtClean="0"/>
              <a:t>         </a:t>
            </a:r>
            <a:r>
              <a:rPr lang="es-ES" sz="2800" dirty="0"/>
              <a:t>D) 42</a:t>
            </a:r>
            <a:endParaRPr lang="es-PE" sz="2800" dirty="0"/>
          </a:p>
          <a:p>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944902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93647"/>
          </a:xfrm>
          <a:prstGeom prst="rect">
            <a:avLst/>
          </a:prstGeom>
          <a:noFill/>
        </p:spPr>
        <p:txBody>
          <a:bodyPr wrap="square" rtlCol="0">
            <a:spAutoFit/>
          </a:bodyPr>
          <a:lstStyle/>
          <a:p>
            <a:r>
              <a:rPr lang="es-ES" sz="2800" dirty="0"/>
              <a:t>33. En una analogía numérica se sabe</a:t>
            </a:r>
            <a:endParaRPr lang="es-PE" sz="2800" dirty="0"/>
          </a:p>
          <a:p>
            <a:r>
              <a:rPr lang="es-ES" sz="2800" dirty="0"/>
              <a:t> </a:t>
            </a:r>
            <a:endParaRPr lang="es-PE" sz="2800" dirty="0"/>
          </a:p>
          <a:p>
            <a:pPr marL="457200" lvl="0" indent="-457200">
              <a:buFont typeface="Arial" panose="020B0604020202020204" pitchFamily="34" charset="0"/>
              <a:buChar char="•"/>
            </a:pPr>
            <a:r>
              <a:rPr lang="es-ES" sz="2800" dirty="0"/>
              <a:t>Relacionando 7 y 3 se obtiene 52</a:t>
            </a:r>
            <a:endParaRPr lang="es-PE" sz="2800" dirty="0"/>
          </a:p>
          <a:p>
            <a:pPr marL="457200" lvl="0" indent="-457200">
              <a:buFont typeface="Arial" panose="020B0604020202020204" pitchFamily="34" charset="0"/>
              <a:buChar char="•"/>
            </a:pPr>
            <a:r>
              <a:rPr lang="es-ES" sz="2800" dirty="0"/>
              <a:t>Relacionando 6 y 5, se obtiene 41</a:t>
            </a:r>
            <a:endParaRPr lang="es-PE" sz="2800" dirty="0"/>
          </a:p>
          <a:p>
            <a:pPr marL="457200" lvl="0" indent="-457200">
              <a:buFont typeface="Arial" panose="020B0604020202020204" pitchFamily="34" charset="0"/>
              <a:buChar char="•"/>
            </a:pPr>
            <a:r>
              <a:rPr lang="es-ES" sz="2800" dirty="0"/>
              <a:t>Relacionando 9 y 6 se obtiene 87</a:t>
            </a:r>
            <a:endParaRPr lang="es-PE" sz="2800" dirty="0"/>
          </a:p>
          <a:p>
            <a:endParaRPr lang="es-PE" sz="2800" dirty="0" smtClean="0"/>
          </a:p>
          <a:p>
            <a:r>
              <a:rPr lang="es-ES" sz="2800" dirty="0"/>
              <a:t> se mantiene la misma relación, ¿cuánto se obtiene al relacionar 8 y 8?</a:t>
            </a:r>
            <a:endParaRPr lang="es-PE" sz="2800" dirty="0"/>
          </a:p>
          <a:p>
            <a:r>
              <a:rPr lang="es-ES" sz="2800" dirty="0"/>
              <a:t> </a:t>
            </a:r>
            <a:endParaRPr lang="es-PE" sz="2800" dirty="0"/>
          </a:p>
          <a:p>
            <a:r>
              <a:rPr lang="es-ES" sz="2800" dirty="0"/>
              <a:t>A) 69            </a:t>
            </a:r>
            <a:r>
              <a:rPr lang="es-ES" sz="2800" dirty="0" smtClean="0"/>
              <a:t>		B</a:t>
            </a:r>
            <a:r>
              <a:rPr lang="es-ES" sz="2800" dirty="0"/>
              <a:t>) 72     </a:t>
            </a:r>
            <a:r>
              <a:rPr lang="es-ES" sz="2800" dirty="0" smtClean="0"/>
              <a:t>	       C</a:t>
            </a:r>
            <a:r>
              <a:rPr lang="es-ES" sz="2800" dirty="0"/>
              <a:t>) 78     </a:t>
            </a:r>
            <a:r>
              <a:rPr lang="es-ES" sz="2800" dirty="0" smtClean="0"/>
              <a:t>           </a:t>
            </a:r>
            <a:r>
              <a:rPr lang="es-ES" sz="2800" dirty="0"/>
              <a:t>D) 68</a:t>
            </a:r>
            <a:endParaRPr lang="es-PE" sz="2800" dirty="0"/>
          </a:p>
          <a:p>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2384510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016758"/>
          </a:xfrm>
          <a:prstGeom prst="rect">
            <a:avLst/>
          </a:prstGeom>
          <a:noFill/>
        </p:spPr>
        <p:txBody>
          <a:bodyPr wrap="square" rtlCol="0">
            <a:spAutoFit/>
          </a:bodyPr>
          <a:lstStyle/>
          <a:p>
            <a:r>
              <a:rPr lang="es-ES" sz="3200" dirty="0"/>
              <a:t>34. Determine el valor de “x</a:t>
            </a:r>
            <a:r>
              <a:rPr lang="es-ES" sz="3200" dirty="0" smtClean="0"/>
              <a:t>”</a:t>
            </a:r>
          </a:p>
          <a:p>
            <a:endParaRPr lang="es-ES" sz="3200" dirty="0"/>
          </a:p>
          <a:p>
            <a:endParaRPr lang="es-ES" sz="3200" dirty="0" smtClean="0"/>
          </a:p>
          <a:p>
            <a:endParaRPr lang="es-ES" sz="3200" dirty="0"/>
          </a:p>
          <a:p>
            <a:endParaRPr lang="es-ES" sz="3200" dirty="0" smtClean="0"/>
          </a:p>
          <a:p>
            <a:endParaRPr lang="es-ES" sz="3200" dirty="0"/>
          </a:p>
          <a:p>
            <a:endParaRPr lang="es-ES" sz="3200" dirty="0" smtClean="0"/>
          </a:p>
          <a:p>
            <a:r>
              <a:rPr lang="es-ES" sz="3200" dirty="0"/>
              <a:t>A) 21            </a:t>
            </a:r>
            <a:r>
              <a:rPr lang="es-ES" sz="3200" dirty="0" smtClean="0"/>
              <a:t>        B</a:t>
            </a:r>
            <a:r>
              <a:rPr lang="es-ES" sz="3200" dirty="0"/>
              <a:t>) 19           </a:t>
            </a:r>
            <a:r>
              <a:rPr lang="es-ES" sz="3200" dirty="0" smtClean="0"/>
              <a:t>           C</a:t>
            </a:r>
            <a:r>
              <a:rPr lang="es-ES" sz="3200" dirty="0"/>
              <a:t>) 30          </a:t>
            </a:r>
            <a:r>
              <a:rPr lang="es-ES" sz="3200" dirty="0" smtClean="0"/>
              <a:t>     D</a:t>
            </a:r>
            <a:r>
              <a:rPr lang="es-ES" sz="3200" dirty="0"/>
              <a:t>) 24</a:t>
            </a:r>
            <a:endParaRPr lang="es-PE" sz="3200" dirty="0"/>
          </a:p>
          <a:p>
            <a:endParaRPr lang="es-PE" sz="3200" dirty="0"/>
          </a:p>
          <a:p>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1785936" y="2345978"/>
            <a:ext cx="5572125" cy="1857375"/>
          </a:xfrm>
          <a:prstGeom prst="rect">
            <a:avLst/>
          </a:prstGeom>
        </p:spPr>
      </p:pic>
    </p:spTree>
    <p:extLst>
      <p:ext uri="{BB962C8B-B14F-4D97-AF65-F5344CB8AC3E}">
        <p14:creationId xmlns:p14="http://schemas.microsoft.com/office/powerpoint/2010/main" val="1454871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6001643"/>
          </a:xfrm>
          <a:prstGeom prst="rect">
            <a:avLst/>
          </a:prstGeom>
          <a:noFill/>
        </p:spPr>
        <p:txBody>
          <a:bodyPr wrap="square" rtlCol="0">
            <a:spAutoFit/>
          </a:bodyPr>
          <a:lstStyle/>
          <a:p>
            <a:r>
              <a:rPr lang="es-ES" sz="3200" dirty="0"/>
              <a:t>35. Indicar el calor que corresponde al signo de interrogación. </a:t>
            </a:r>
            <a:endParaRPr lang="es-ES" sz="3200" dirty="0" smtClean="0"/>
          </a:p>
          <a:p>
            <a:endParaRPr lang="es-ES" sz="3200" dirty="0"/>
          </a:p>
          <a:p>
            <a:endParaRPr lang="es-ES" sz="3200" dirty="0" smtClean="0"/>
          </a:p>
          <a:p>
            <a:endParaRPr lang="es-ES" sz="3200" dirty="0"/>
          </a:p>
          <a:p>
            <a:endParaRPr lang="es-ES" sz="3200" dirty="0" smtClean="0"/>
          </a:p>
          <a:p>
            <a:endParaRPr lang="es-ES" sz="3200" dirty="0"/>
          </a:p>
          <a:p>
            <a:endParaRPr lang="es-ES" sz="3200" dirty="0" smtClean="0"/>
          </a:p>
          <a:p>
            <a:r>
              <a:rPr lang="es-ES" sz="3200" dirty="0"/>
              <a:t>A) 3             </a:t>
            </a:r>
            <a:r>
              <a:rPr lang="es-ES" sz="3200" dirty="0" smtClean="0"/>
              <a:t>	B</a:t>
            </a:r>
            <a:r>
              <a:rPr lang="es-ES" sz="3200" dirty="0"/>
              <a:t>) 4           </a:t>
            </a:r>
            <a:r>
              <a:rPr lang="es-ES" sz="3200" dirty="0" smtClean="0"/>
              <a:t>        </a:t>
            </a:r>
            <a:r>
              <a:rPr lang="es-ES" sz="3200" dirty="0"/>
              <a:t>C) 6             </a:t>
            </a:r>
            <a:r>
              <a:rPr lang="es-ES" sz="3200" dirty="0" smtClean="0"/>
              <a:t>     </a:t>
            </a:r>
            <a:r>
              <a:rPr lang="es-ES" sz="3200" dirty="0"/>
              <a:t>D) 8</a:t>
            </a:r>
            <a:endParaRPr lang="es-PE" sz="3200" dirty="0"/>
          </a:p>
          <a:p>
            <a:endParaRPr lang="es-PE" sz="3200" dirty="0"/>
          </a:p>
          <a:p>
            <a:endParaRPr lang="es-PE" sz="3200" dirty="0"/>
          </a:p>
          <a:p>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6" name="Imagen 5"/>
          <p:cNvPicPr>
            <a:picLocks noChangeAspect="1"/>
          </p:cNvPicPr>
          <p:nvPr/>
        </p:nvPicPr>
        <p:blipFill>
          <a:blip r:embed="rId4"/>
          <a:stretch>
            <a:fillRect/>
          </a:stretch>
        </p:blipFill>
        <p:spPr>
          <a:xfrm>
            <a:off x="1403648" y="2420888"/>
            <a:ext cx="6188917" cy="2448926"/>
          </a:xfrm>
          <a:prstGeom prst="rect">
            <a:avLst/>
          </a:prstGeom>
        </p:spPr>
      </p:pic>
    </p:spTree>
    <p:extLst>
      <p:ext uri="{BB962C8B-B14F-4D97-AF65-F5344CB8AC3E}">
        <p14:creationId xmlns:p14="http://schemas.microsoft.com/office/powerpoint/2010/main" val="2393542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6494085"/>
          </a:xfrm>
          <a:prstGeom prst="rect">
            <a:avLst/>
          </a:prstGeom>
          <a:noFill/>
        </p:spPr>
        <p:txBody>
          <a:bodyPr wrap="square" rtlCol="0">
            <a:spAutoFit/>
          </a:bodyPr>
          <a:lstStyle/>
          <a:p>
            <a:r>
              <a:rPr lang="es-ES" sz="3200" dirty="0"/>
              <a:t>36. Determine el valor de “x</a:t>
            </a:r>
            <a:r>
              <a:rPr lang="es-ES" sz="3200" dirty="0" smtClean="0"/>
              <a:t>”</a:t>
            </a:r>
          </a:p>
          <a:p>
            <a:endParaRPr lang="es-ES" sz="3200" dirty="0"/>
          </a:p>
          <a:p>
            <a:endParaRPr lang="es-ES" sz="3200" dirty="0" smtClean="0"/>
          </a:p>
          <a:p>
            <a:endParaRPr lang="es-ES" sz="3200" dirty="0"/>
          </a:p>
          <a:p>
            <a:endParaRPr lang="es-ES" sz="3200" dirty="0" smtClean="0"/>
          </a:p>
          <a:p>
            <a:endParaRPr lang="es-ES" sz="3200" dirty="0"/>
          </a:p>
          <a:p>
            <a:endParaRPr lang="es-ES" sz="3200" dirty="0" smtClean="0"/>
          </a:p>
          <a:p>
            <a:endParaRPr lang="es-ES" sz="3200" dirty="0"/>
          </a:p>
          <a:p>
            <a:r>
              <a:rPr lang="es-ES" sz="3200" dirty="0"/>
              <a:t>A) 64          </a:t>
            </a:r>
            <a:r>
              <a:rPr lang="es-ES" sz="3200" dirty="0" smtClean="0"/>
              <a:t>         </a:t>
            </a:r>
            <a:r>
              <a:rPr lang="es-ES" sz="3200" dirty="0"/>
              <a:t>B) 36           </a:t>
            </a:r>
            <a:r>
              <a:rPr lang="es-ES" sz="3200" dirty="0" smtClean="0"/>
              <a:t>         </a:t>
            </a:r>
            <a:r>
              <a:rPr lang="es-ES" sz="3200" dirty="0"/>
              <a:t>C) 6          </a:t>
            </a:r>
            <a:r>
              <a:rPr lang="es-ES" sz="3200" dirty="0" smtClean="0"/>
              <a:t>      </a:t>
            </a:r>
            <a:r>
              <a:rPr lang="es-ES" sz="3200" dirty="0"/>
              <a:t>D) 16</a:t>
            </a:r>
            <a:endParaRPr lang="es-PE" sz="3200" dirty="0"/>
          </a:p>
          <a:p>
            <a:endParaRPr lang="es-PE" sz="3200" dirty="0"/>
          </a:p>
          <a:p>
            <a:endParaRPr lang="es-PE" sz="3200" dirty="0"/>
          </a:p>
          <a:p>
            <a:endParaRPr lang="es-PE" sz="3200" dirty="0"/>
          </a:p>
          <a:p>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1475656" y="2204864"/>
            <a:ext cx="5972175" cy="2514600"/>
          </a:xfrm>
          <a:prstGeom prst="rect">
            <a:avLst/>
          </a:prstGeom>
        </p:spPr>
      </p:pic>
    </p:spTree>
    <p:extLst>
      <p:ext uri="{BB962C8B-B14F-4D97-AF65-F5344CB8AC3E}">
        <p14:creationId xmlns:p14="http://schemas.microsoft.com/office/powerpoint/2010/main" val="199643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524315"/>
          </a:xfrm>
          <a:prstGeom prst="rect">
            <a:avLst/>
          </a:prstGeom>
          <a:noFill/>
        </p:spPr>
        <p:txBody>
          <a:bodyPr wrap="square" rtlCol="0">
            <a:spAutoFit/>
          </a:bodyPr>
          <a:lstStyle/>
          <a:p>
            <a:r>
              <a:rPr lang="es-ES" sz="3200" dirty="0"/>
              <a:t>37. Si se sabe que los números de cada figura cumplen el mismo patrón, el valor de   x + y es:</a:t>
            </a:r>
            <a:endParaRPr lang="es-PE" sz="3200" dirty="0"/>
          </a:p>
          <a:p>
            <a:endParaRPr lang="es-PE" sz="3200" dirty="0"/>
          </a:p>
          <a:p>
            <a:endParaRPr lang="es-PE" sz="3200" dirty="0"/>
          </a:p>
          <a:p>
            <a:endParaRPr lang="es-PE" sz="3200" dirty="0"/>
          </a:p>
          <a:p>
            <a:endParaRPr lang="es-PE" sz="3200" dirty="0" smtClean="0"/>
          </a:p>
          <a:p>
            <a:endParaRPr lang="es-PE" sz="3200" dirty="0"/>
          </a:p>
          <a:p>
            <a:endParaRPr lang="es-PE" sz="3200" dirty="0" smtClean="0"/>
          </a:p>
          <a:p>
            <a:r>
              <a:rPr lang="es-ES" sz="3200" dirty="0" smtClean="0"/>
              <a:t>A) </a:t>
            </a:r>
            <a:r>
              <a:rPr lang="es-ES" sz="3200" dirty="0"/>
              <a:t>57            </a:t>
            </a:r>
            <a:r>
              <a:rPr lang="es-ES" sz="3200" dirty="0" smtClean="0"/>
              <a:t>        </a:t>
            </a:r>
            <a:r>
              <a:rPr lang="es-ES" sz="3200" dirty="0"/>
              <a:t>B) 46           </a:t>
            </a:r>
            <a:r>
              <a:rPr lang="es-ES" sz="3200" dirty="0" smtClean="0"/>
              <a:t>      </a:t>
            </a:r>
            <a:r>
              <a:rPr lang="es-ES" sz="3200" dirty="0"/>
              <a:t>C) 54             D) 61</a:t>
            </a:r>
            <a:endParaRPr lang="es-PE" sz="32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6" name="Imagen 5"/>
          <p:cNvPicPr>
            <a:picLocks noChangeAspect="1"/>
          </p:cNvPicPr>
          <p:nvPr/>
        </p:nvPicPr>
        <p:blipFill>
          <a:blip r:embed="rId4"/>
          <a:stretch>
            <a:fillRect/>
          </a:stretch>
        </p:blipFill>
        <p:spPr>
          <a:xfrm>
            <a:off x="1403648" y="2726110"/>
            <a:ext cx="6072610" cy="1854944"/>
          </a:xfrm>
          <a:prstGeom prst="rect">
            <a:avLst/>
          </a:prstGeom>
        </p:spPr>
      </p:pic>
    </p:spTree>
    <p:extLst>
      <p:ext uri="{BB962C8B-B14F-4D97-AF65-F5344CB8AC3E}">
        <p14:creationId xmlns:p14="http://schemas.microsoft.com/office/powerpoint/2010/main" val="1874266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262979"/>
          </a:xfrm>
          <a:prstGeom prst="rect">
            <a:avLst/>
          </a:prstGeom>
          <a:noFill/>
        </p:spPr>
        <p:txBody>
          <a:bodyPr wrap="square" rtlCol="0">
            <a:spAutoFit/>
          </a:bodyPr>
          <a:lstStyle/>
          <a:p>
            <a:r>
              <a:rPr lang="es-ES" sz="2800" dirty="0"/>
              <a:t>38. Los números de cada figura tiene el mismo patrón de formación, determine el valor de </a:t>
            </a:r>
            <a:r>
              <a:rPr lang="es-ES" sz="2800" dirty="0" smtClean="0"/>
              <a:t>x</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endParaRPr lang="es-ES" sz="2800" dirty="0" smtClean="0"/>
          </a:p>
          <a:p>
            <a:endParaRPr lang="es-ES" sz="2800" dirty="0"/>
          </a:p>
          <a:p>
            <a:r>
              <a:rPr lang="es-ES" sz="2800" dirty="0"/>
              <a:t>A) 46            </a:t>
            </a:r>
            <a:r>
              <a:rPr lang="es-ES" sz="2800" dirty="0" smtClean="0"/>
              <a:t>		B</a:t>
            </a:r>
            <a:r>
              <a:rPr lang="es-ES" sz="2800" dirty="0"/>
              <a:t>) 47           </a:t>
            </a:r>
            <a:r>
              <a:rPr lang="es-ES" sz="2800" dirty="0" smtClean="0"/>
              <a:t>		C</a:t>
            </a:r>
            <a:r>
              <a:rPr lang="es-ES" sz="2800" dirty="0"/>
              <a:t>) 50        </a:t>
            </a:r>
            <a:r>
              <a:rPr lang="es-ES" sz="2800" dirty="0" smtClean="0"/>
              <a:t>           </a:t>
            </a:r>
            <a:r>
              <a:rPr lang="es-ES" sz="2800" dirty="0"/>
              <a:t>D) 48</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1962149" y="2526779"/>
            <a:ext cx="5219700" cy="2619375"/>
          </a:xfrm>
          <a:prstGeom prst="rect">
            <a:avLst/>
          </a:prstGeom>
        </p:spPr>
      </p:pic>
    </p:spTree>
    <p:extLst>
      <p:ext uri="{BB962C8B-B14F-4D97-AF65-F5344CB8AC3E}">
        <p14:creationId xmlns:p14="http://schemas.microsoft.com/office/powerpoint/2010/main" val="3099106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262979"/>
          </a:xfrm>
          <a:prstGeom prst="rect">
            <a:avLst/>
          </a:prstGeom>
          <a:noFill/>
        </p:spPr>
        <p:txBody>
          <a:bodyPr wrap="square" rtlCol="0">
            <a:spAutoFit/>
          </a:bodyPr>
          <a:lstStyle/>
          <a:p>
            <a:r>
              <a:rPr lang="es-ES" sz="2800" dirty="0"/>
              <a:t>39. Los números de cada figura tiene el mismo patrón de formación, determine el valor de </a:t>
            </a:r>
            <a:r>
              <a:rPr lang="es-ES" sz="2800" dirty="0" smtClean="0"/>
              <a:t>x</a:t>
            </a:r>
          </a:p>
          <a:p>
            <a:endParaRPr lang="es-ES" sz="2800" dirty="0"/>
          </a:p>
          <a:p>
            <a:endParaRPr lang="es-ES" sz="2800" dirty="0" smtClean="0"/>
          </a:p>
          <a:p>
            <a:endParaRPr lang="es-ES" sz="2800" dirty="0"/>
          </a:p>
          <a:p>
            <a:endParaRPr lang="es-ES" sz="2800" dirty="0" smtClean="0"/>
          </a:p>
          <a:p>
            <a:endParaRPr lang="es-ES" sz="2800" dirty="0" smtClean="0"/>
          </a:p>
          <a:p>
            <a:endParaRPr lang="es-ES" sz="2800" dirty="0"/>
          </a:p>
          <a:p>
            <a:endParaRPr lang="es-ES" sz="2800" dirty="0" smtClean="0"/>
          </a:p>
          <a:p>
            <a:r>
              <a:rPr lang="es-ES" sz="2800" dirty="0"/>
              <a:t>A) 20            </a:t>
            </a:r>
            <a:r>
              <a:rPr lang="es-ES" sz="2800" dirty="0" smtClean="0"/>
              <a:t>		B</a:t>
            </a:r>
            <a:r>
              <a:rPr lang="es-ES" sz="2800" dirty="0"/>
              <a:t>) 19         </a:t>
            </a:r>
            <a:r>
              <a:rPr lang="es-ES" sz="2800" dirty="0" smtClean="0"/>
              <a:t>		  </a:t>
            </a:r>
            <a:r>
              <a:rPr lang="es-ES" sz="2800" dirty="0"/>
              <a:t>C) 18        </a:t>
            </a:r>
            <a:r>
              <a:rPr lang="es-ES" sz="2800" dirty="0" smtClean="0"/>
              <a:t>            </a:t>
            </a:r>
            <a:r>
              <a:rPr lang="es-ES" sz="2800" dirty="0"/>
              <a:t>D) 23</a:t>
            </a:r>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6" name="Imagen 5"/>
          <p:cNvPicPr>
            <a:picLocks noChangeAspect="1"/>
          </p:cNvPicPr>
          <p:nvPr/>
        </p:nvPicPr>
        <p:blipFill>
          <a:blip r:embed="rId4"/>
          <a:stretch>
            <a:fillRect/>
          </a:stretch>
        </p:blipFill>
        <p:spPr>
          <a:xfrm>
            <a:off x="1626439" y="2636912"/>
            <a:ext cx="5891120" cy="1732012"/>
          </a:xfrm>
          <a:prstGeom prst="rect">
            <a:avLst/>
          </a:prstGeom>
        </p:spPr>
      </p:pic>
    </p:spTree>
    <p:extLst>
      <p:ext uri="{BB962C8B-B14F-4D97-AF65-F5344CB8AC3E}">
        <p14:creationId xmlns:p14="http://schemas.microsoft.com/office/powerpoint/2010/main" val="2472803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632311"/>
          </a:xfrm>
          <a:prstGeom prst="rect">
            <a:avLst/>
          </a:prstGeom>
          <a:noFill/>
        </p:spPr>
        <p:txBody>
          <a:bodyPr wrap="square" rtlCol="0">
            <a:spAutoFit/>
          </a:bodyPr>
          <a:lstStyle/>
          <a:p>
            <a:r>
              <a:rPr lang="es-ES" sz="2800" dirty="0"/>
              <a:t>4. Dada la siguiente secuencia:</a:t>
            </a:r>
            <a:endParaRPr lang="es-PE" sz="2800" dirty="0"/>
          </a:p>
          <a:p>
            <a:r>
              <a:rPr lang="es-ES" sz="2800" dirty="0"/>
              <a:t> </a:t>
            </a:r>
            <a:endParaRPr lang="es-PE" sz="2800" dirty="0"/>
          </a:p>
          <a:p>
            <a:r>
              <a:rPr lang="es-ES" sz="2800" b="1" dirty="0"/>
              <a:t>7654376543765437….</a:t>
            </a:r>
            <a:endParaRPr lang="es-PE" sz="2800" dirty="0"/>
          </a:p>
          <a:p>
            <a:r>
              <a:rPr lang="es-ES" sz="2800" dirty="0"/>
              <a:t> </a:t>
            </a:r>
            <a:endParaRPr lang="es-PE" sz="2800" dirty="0"/>
          </a:p>
          <a:p>
            <a:r>
              <a:rPr lang="es-ES" sz="2800" dirty="0"/>
              <a:t>Considerando el orden de izquierda a derecha, ¿cuál es la  cifra que ocupa el lugar 31 y 203?</a:t>
            </a:r>
            <a:endParaRPr lang="es-PE" sz="2800" dirty="0"/>
          </a:p>
          <a:p>
            <a:r>
              <a:rPr lang="es-ES" sz="2800" dirty="0"/>
              <a:t> </a:t>
            </a:r>
            <a:endParaRPr lang="es-PE" sz="2800" dirty="0"/>
          </a:p>
          <a:p>
            <a:r>
              <a:rPr lang="es-ES" sz="2800" dirty="0"/>
              <a:t>A) 2           </a:t>
            </a:r>
            <a:endParaRPr lang="es-PE" sz="2800" dirty="0"/>
          </a:p>
          <a:p>
            <a:r>
              <a:rPr lang="es-ES" sz="2800" dirty="0"/>
              <a:t>B) 4           </a:t>
            </a:r>
            <a:endParaRPr lang="es-PE" sz="2800" dirty="0"/>
          </a:p>
          <a:p>
            <a:r>
              <a:rPr lang="es-ES" sz="2800" dirty="0"/>
              <a:t>C) 1          </a:t>
            </a:r>
            <a:endParaRPr lang="es-PE" sz="2800" dirty="0"/>
          </a:p>
          <a:p>
            <a:r>
              <a:rPr lang="es-ES" sz="2800" dirty="0"/>
              <a:t>D) 3</a:t>
            </a:r>
            <a:endParaRPr lang="es-PE" sz="2800" dirty="0"/>
          </a:p>
          <a:p>
            <a:r>
              <a:rPr lang="es-ES" sz="2800" dirty="0" smtClean="0"/>
              <a:t> </a:t>
            </a:r>
            <a:endParaRPr lang="es-PE" sz="2800" dirty="0"/>
          </a:p>
          <a:p>
            <a:endParaRPr lang="es-ES" sz="2400" dirty="0"/>
          </a:p>
        </p:txBody>
      </p:sp>
    </p:spTree>
    <p:extLst>
      <p:ext uri="{BB962C8B-B14F-4D97-AF65-F5344CB8AC3E}">
        <p14:creationId xmlns:p14="http://schemas.microsoft.com/office/powerpoint/2010/main" val="2731698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693866"/>
          </a:xfrm>
          <a:prstGeom prst="rect">
            <a:avLst/>
          </a:prstGeom>
          <a:noFill/>
        </p:spPr>
        <p:txBody>
          <a:bodyPr wrap="square" rtlCol="0">
            <a:spAutoFit/>
          </a:bodyPr>
          <a:lstStyle/>
          <a:p>
            <a:r>
              <a:rPr lang="es-ES" sz="2800" dirty="0"/>
              <a:t>40. Los números de cada figura tiene el mismo patrón de formación, determine el valor de x</a:t>
            </a:r>
            <a:r>
              <a:rPr lang="es-ES" sz="2800" dirty="0" smtClean="0"/>
              <a:t>.</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endParaRPr lang="es-ES" sz="2800" dirty="0"/>
          </a:p>
          <a:p>
            <a:r>
              <a:rPr lang="es-ES" sz="2800" dirty="0"/>
              <a:t>A) 81             </a:t>
            </a:r>
            <a:r>
              <a:rPr lang="es-ES" sz="2800" dirty="0" smtClean="0"/>
              <a:t>            B</a:t>
            </a:r>
            <a:r>
              <a:rPr lang="es-ES" sz="2800" dirty="0"/>
              <a:t>) 100            </a:t>
            </a:r>
            <a:r>
              <a:rPr lang="es-ES" sz="2800" dirty="0" smtClean="0"/>
              <a:t>       C</a:t>
            </a:r>
            <a:r>
              <a:rPr lang="es-ES" sz="2800" dirty="0"/>
              <a:t>) 64              </a:t>
            </a:r>
            <a:r>
              <a:rPr lang="es-ES" sz="2800" dirty="0" smtClean="0"/>
              <a:t>     D</a:t>
            </a:r>
            <a:r>
              <a:rPr lang="es-ES" sz="2800" dirty="0"/>
              <a:t>) 49</a:t>
            </a:r>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1747836" y="2631283"/>
            <a:ext cx="5648325" cy="1962150"/>
          </a:xfrm>
          <a:prstGeom prst="rect">
            <a:avLst/>
          </a:prstGeom>
        </p:spPr>
      </p:pic>
    </p:spTree>
    <p:extLst>
      <p:ext uri="{BB962C8B-B14F-4D97-AF65-F5344CB8AC3E}">
        <p14:creationId xmlns:p14="http://schemas.microsoft.com/office/powerpoint/2010/main" val="337003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6124754"/>
          </a:xfrm>
          <a:prstGeom prst="rect">
            <a:avLst/>
          </a:prstGeom>
          <a:noFill/>
        </p:spPr>
        <p:txBody>
          <a:bodyPr wrap="square" rtlCol="0">
            <a:spAutoFit/>
          </a:bodyPr>
          <a:lstStyle/>
          <a:p>
            <a:r>
              <a:rPr lang="es-ES" sz="2800" dirty="0"/>
              <a:t>41. Los números de cada figura tiene el mismo patrón de formación, determine el valor de x</a:t>
            </a:r>
            <a:r>
              <a:rPr lang="es-ES" sz="2800" dirty="0" smtClean="0"/>
              <a:t>.</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endParaRPr lang="es-ES" sz="2800" dirty="0"/>
          </a:p>
          <a:p>
            <a:r>
              <a:rPr lang="es-ES" sz="2800" dirty="0"/>
              <a:t>A) 10          </a:t>
            </a:r>
            <a:r>
              <a:rPr lang="es-ES" sz="2800" dirty="0" smtClean="0"/>
              <a:t>		  </a:t>
            </a:r>
            <a:r>
              <a:rPr lang="es-ES" sz="2800" dirty="0"/>
              <a:t>B) 18         </a:t>
            </a:r>
            <a:r>
              <a:rPr lang="es-ES" sz="2800" dirty="0" smtClean="0"/>
              <a:t>		  </a:t>
            </a:r>
            <a:r>
              <a:rPr lang="es-ES" sz="2800" dirty="0"/>
              <a:t>C)9         </a:t>
            </a:r>
            <a:r>
              <a:rPr lang="es-ES" sz="2800" dirty="0" smtClean="0"/>
              <a:t>              </a:t>
            </a:r>
            <a:r>
              <a:rPr lang="es-ES" sz="2800" dirty="0"/>
              <a:t>D) 92</a:t>
            </a:r>
            <a:endParaRPr lang="es-PE" sz="2800" dirty="0"/>
          </a:p>
          <a:p>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9" name="Imagen 8" descr="https://scontent.flim11-1.fna.fbcdn.net/v/t1.15752-9/50112157_302771480587684_8054146432665387008_n.png?_nc_cat=102&amp;_nc_ht=scontent.flim11-1.fna&amp;oh=e5503a6f4e33e9cde22420060b559b82&amp;oe=5CCC962F"/>
          <p:cNvPicPr/>
          <p:nvPr/>
        </p:nvPicPr>
        <p:blipFill>
          <a:blip r:embed="rId4">
            <a:extLst>
              <a:ext uri="{28A0092B-C50C-407E-A947-70E740481C1C}">
                <a14:useLocalDpi xmlns:a14="http://schemas.microsoft.com/office/drawing/2010/main" val="0"/>
              </a:ext>
            </a:extLst>
          </a:blip>
          <a:srcRect/>
          <a:stretch>
            <a:fillRect/>
          </a:stretch>
        </p:blipFill>
        <p:spPr bwMode="auto">
          <a:xfrm>
            <a:off x="920154" y="2545595"/>
            <a:ext cx="7303690" cy="1535594"/>
          </a:xfrm>
          <a:prstGeom prst="rect">
            <a:avLst/>
          </a:prstGeom>
          <a:noFill/>
          <a:ln>
            <a:noFill/>
          </a:ln>
        </p:spPr>
      </p:pic>
    </p:spTree>
    <p:extLst>
      <p:ext uri="{BB962C8B-B14F-4D97-AF65-F5344CB8AC3E}">
        <p14:creationId xmlns:p14="http://schemas.microsoft.com/office/powerpoint/2010/main" val="297203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2246769"/>
          </a:xfrm>
          <a:prstGeom prst="rect">
            <a:avLst/>
          </a:prstGeom>
          <a:noFill/>
        </p:spPr>
        <p:txBody>
          <a:bodyPr wrap="square" rtlCol="0">
            <a:spAutoFit/>
          </a:bodyPr>
          <a:lstStyle/>
          <a:p>
            <a:r>
              <a:rPr lang="es-ES" sz="2800" dirty="0"/>
              <a:t>42. ¿Cuál es la figura que falta en la siguiente distribución?</a:t>
            </a:r>
            <a:endParaRPr lang="es-PE" sz="2800" dirty="0"/>
          </a:p>
          <a:p>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267744" y="1885001"/>
            <a:ext cx="4293072" cy="4267966"/>
          </a:xfrm>
          <a:prstGeom prst="rect">
            <a:avLst/>
          </a:prstGeom>
        </p:spPr>
      </p:pic>
    </p:spTree>
    <p:extLst>
      <p:ext uri="{BB962C8B-B14F-4D97-AF65-F5344CB8AC3E}">
        <p14:creationId xmlns:p14="http://schemas.microsoft.com/office/powerpoint/2010/main" val="1635364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2677656"/>
          </a:xfrm>
          <a:prstGeom prst="rect">
            <a:avLst/>
          </a:prstGeom>
          <a:noFill/>
        </p:spPr>
        <p:txBody>
          <a:bodyPr wrap="square" rtlCol="0">
            <a:spAutoFit/>
          </a:bodyPr>
          <a:lstStyle/>
          <a:p>
            <a:r>
              <a:rPr lang="es-ES" sz="2800" dirty="0"/>
              <a:t>43. </a:t>
            </a:r>
            <a:r>
              <a:rPr lang="es-PE" sz="2800" dirty="0"/>
              <a:t>Indicar entre las alternativas la que, en cada caso, completa correctamente el siguiente gráfico.</a:t>
            </a:r>
          </a:p>
          <a:p>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9" name="Imagen 8"/>
          <p:cNvPicPr/>
          <p:nvPr/>
        </p:nvPicPr>
        <p:blipFill>
          <a:blip r:embed="rId4"/>
          <a:stretch>
            <a:fillRect/>
          </a:stretch>
        </p:blipFill>
        <p:spPr>
          <a:xfrm>
            <a:off x="2123729" y="2236029"/>
            <a:ext cx="4320480" cy="3796663"/>
          </a:xfrm>
          <a:prstGeom prst="rect">
            <a:avLst/>
          </a:prstGeom>
        </p:spPr>
      </p:pic>
    </p:spTree>
    <p:extLst>
      <p:ext uri="{BB962C8B-B14F-4D97-AF65-F5344CB8AC3E}">
        <p14:creationId xmlns:p14="http://schemas.microsoft.com/office/powerpoint/2010/main" val="3855229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2246769"/>
          </a:xfrm>
          <a:prstGeom prst="rect">
            <a:avLst/>
          </a:prstGeom>
          <a:noFill/>
        </p:spPr>
        <p:txBody>
          <a:bodyPr wrap="square" rtlCol="0">
            <a:spAutoFit/>
          </a:bodyPr>
          <a:lstStyle/>
          <a:p>
            <a:r>
              <a:rPr lang="es-ES" sz="2800" dirty="0"/>
              <a:t>44. ¿Cuál es la figura que falta en la siguiente distribución?</a:t>
            </a:r>
            <a:endParaRPr lang="es-PE" sz="2800" dirty="0"/>
          </a:p>
          <a:p>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12" name="Imagen 11"/>
          <p:cNvPicPr/>
          <p:nvPr/>
        </p:nvPicPr>
        <p:blipFill>
          <a:blip r:embed="rId4"/>
          <a:stretch>
            <a:fillRect/>
          </a:stretch>
        </p:blipFill>
        <p:spPr>
          <a:xfrm>
            <a:off x="2267744" y="1916832"/>
            <a:ext cx="4072786" cy="3659088"/>
          </a:xfrm>
          <a:prstGeom prst="rect">
            <a:avLst/>
          </a:prstGeom>
        </p:spPr>
      </p:pic>
    </p:spTree>
    <p:extLst>
      <p:ext uri="{BB962C8B-B14F-4D97-AF65-F5344CB8AC3E}">
        <p14:creationId xmlns:p14="http://schemas.microsoft.com/office/powerpoint/2010/main" val="4139314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2246769"/>
          </a:xfrm>
          <a:prstGeom prst="rect">
            <a:avLst/>
          </a:prstGeom>
          <a:noFill/>
        </p:spPr>
        <p:txBody>
          <a:bodyPr wrap="square" rtlCol="0">
            <a:spAutoFit/>
          </a:bodyPr>
          <a:lstStyle/>
          <a:p>
            <a:r>
              <a:rPr lang="es-ES" sz="2800" dirty="0"/>
              <a:t>45. Elija la alternativa que complete la analogía</a:t>
            </a:r>
            <a:endParaRPr lang="es-PE" sz="2800" dirty="0"/>
          </a:p>
          <a:p>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201973" y="1919203"/>
            <a:ext cx="4610100" cy="1495425"/>
          </a:xfrm>
          <a:prstGeom prst="rect">
            <a:avLst/>
          </a:prstGeom>
        </p:spPr>
      </p:pic>
      <p:pic>
        <p:nvPicPr>
          <p:cNvPr id="7" name="Imagen 6"/>
          <p:cNvPicPr>
            <a:picLocks noChangeAspect="1"/>
          </p:cNvPicPr>
          <p:nvPr/>
        </p:nvPicPr>
        <p:blipFill>
          <a:blip r:embed="rId5"/>
          <a:stretch>
            <a:fillRect/>
          </a:stretch>
        </p:blipFill>
        <p:spPr>
          <a:xfrm>
            <a:off x="395536" y="4093725"/>
            <a:ext cx="3438525" cy="1381125"/>
          </a:xfrm>
          <a:prstGeom prst="rect">
            <a:avLst/>
          </a:prstGeom>
        </p:spPr>
      </p:pic>
      <p:pic>
        <p:nvPicPr>
          <p:cNvPr id="9" name="Imagen 8"/>
          <p:cNvPicPr>
            <a:picLocks noChangeAspect="1"/>
          </p:cNvPicPr>
          <p:nvPr/>
        </p:nvPicPr>
        <p:blipFill>
          <a:blip r:embed="rId6"/>
          <a:stretch>
            <a:fillRect/>
          </a:stretch>
        </p:blipFill>
        <p:spPr>
          <a:xfrm>
            <a:off x="4716016" y="3998474"/>
            <a:ext cx="3343275" cy="1571625"/>
          </a:xfrm>
          <a:prstGeom prst="rect">
            <a:avLst/>
          </a:prstGeom>
        </p:spPr>
      </p:pic>
    </p:spTree>
    <p:extLst>
      <p:ext uri="{BB962C8B-B14F-4D97-AF65-F5344CB8AC3E}">
        <p14:creationId xmlns:p14="http://schemas.microsoft.com/office/powerpoint/2010/main" val="37178500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32092"/>
          </a:xfrm>
          <a:prstGeom prst="rect">
            <a:avLst/>
          </a:prstGeom>
          <a:noFill/>
        </p:spPr>
        <p:txBody>
          <a:bodyPr wrap="square" rtlCol="0">
            <a:spAutoFit/>
          </a:bodyPr>
          <a:lstStyle/>
          <a:p>
            <a:r>
              <a:rPr lang="es-ES" sz="2800" dirty="0"/>
              <a:t>46. Señale la figura que no guarda relación con las demás</a:t>
            </a:r>
            <a:endParaRPr lang="es-PE" sz="2800" dirty="0"/>
          </a:p>
          <a:p>
            <a:endParaRPr lang="es-PE" sz="2800" dirty="0"/>
          </a:p>
          <a:p>
            <a:endParaRPr lang="es-PE" sz="2800" dirty="0"/>
          </a:p>
          <a:p>
            <a:endParaRPr lang="es-PE" sz="2800" dirty="0" smtClean="0"/>
          </a:p>
          <a:p>
            <a:endParaRPr lang="es-PE" sz="2800" dirty="0"/>
          </a:p>
          <a:p>
            <a:endParaRPr lang="es-PE" sz="2800" dirty="0" smtClean="0"/>
          </a:p>
          <a:p>
            <a:endParaRPr lang="es-PE" sz="2800" dirty="0" smtClean="0"/>
          </a:p>
          <a:p>
            <a:endParaRPr lang="es-PE" sz="2800" dirty="0"/>
          </a:p>
          <a:p>
            <a:r>
              <a:rPr lang="en-US" sz="2800" dirty="0"/>
              <a:t>A) I           </a:t>
            </a:r>
            <a:r>
              <a:rPr lang="en-US" sz="2800" dirty="0" smtClean="0"/>
              <a:t>		 </a:t>
            </a:r>
            <a:r>
              <a:rPr lang="en-US" sz="2800" dirty="0"/>
              <a:t>B) II           </a:t>
            </a:r>
            <a:r>
              <a:rPr lang="en-US" sz="2800" dirty="0" smtClean="0"/>
              <a:t>		 </a:t>
            </a:r>
            <a:r>
              <a:rPr lang="en-US" sz="2800" dirty="0"/>
              <a:t>C) III      </a:t>
            </a:r>
            <a:r>
              <a:rPr lang="en-US" sz="2800" dirty="0" smtClean="0"/>
              <a:t>	   D)IV </a:t>
            </a:r>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6" name="Imagen 5"/>
          <p:cNvPicPr>
            <a:picLocks noChangeAspect="1"/>
          </p:cNvPicPr>
          <p:nvPr/>
        </p:nvPicPr>
        <p:blipFill>
          <a:blip r:embed="rId4"/>
          <a:stretch>
            <a:fillRect/>
          </a:stretch>
        </p:blipFill>
        <p:spPr>
          <a:xfrm>
            <a:off x="2024061" y="2564904"/>
            <a:ext cx="5095875" cy="1504950"/>
          </a:xfrm>
          <a:prstGeom prst="rect">
            <a:avLst/>
          </a:prstGeom>
        </p:spPr>
      </p:pic>
    </p:spTree>
    <p:extLst>
      <p:ext uri="{BB962C8B-B14F-4D97-AF65-F5344CB8AC3E}">
        <p14:creationId xmlns:p14="http://schemas.microsoft.com/office/powerpoint/2010/main" val="12563354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693866"/>
          </a:xfrm>
          <a:prstGeom prst="rect">
            <a:avLst/>
          </a:prstGeom>
          <a:noFill/>
        </p:spPr>
        <p:txBody>
          <a:bodyPr wrap="square" rtlCol="0">
            <a:spAutoFit/>
          </a:bodyPr>
          <a:lstStyle/>
          <a:p>
            <a:r>
              <a:rPr lang="es-PE" sz="2800" dirty="0"/>
              <a:t>47. ¿Cuántas esferas hay en la figura 11, del siguiente gráfico</a:t>
            </a:r>
            <a:r>
              <a:rPr lang="es-PE" sz="2800" dirty="0" smtClean="0"/>
              <a:t>?</a:t>
            </a:r>
          </a:p>
          <a:p>
            <a:endParaRPr lang="es-PE" sz="2800" dirty="0"/>
          </a:p>
          <a:p>
            <a:endParaRPr lang="es-PE" sz="2800" dirty="0" smtClean="0"/>
          </a:p>
          <a:p>
            <a:endParaRPr lang="es-PE" sz="2800" dirty="0"/>
          </a:p>
          <a:p>
            <a:endParaRPr lang="es-PE" sz="2800" dirty="0" smtClean="0"/>
          </a:p>
          <a:p>
            <a:endParaRPr lang="es-PE" sz="2800" dirty="0" smtClean="0"/>
          </a:p>
          <a:p>
            <a:endParaRPr lang="es-PE" sz="2800" dirty="0" smtClean="0"/>
          </a:p>
          <a:p>
            <a:endParaRPr lang="es-PE" sz="2800" dirty="0"/>
          </a:p>
          <a:p>
            <a:r>
              <a:rPr lang="es-ES" sz="2800" dirty="0"/>
              <a:t>A) 52          </a:t>
            </a:r>
            <a:r>
              <a:rPr lang="es-ES" sz="2800" dirty="0" smtClean="0"/>
              <a:t>		 </a:t>
            </a:r>
            <a:r>
              <a:rPr lang="es-ES" sz="2800" dirty="0"/>
              <a:t>B) 72          </a:t>
            </a:r>
            <a:r>
              <a:rPr lang="es-ES" sz="2800" dirty="0" smtClean="0"/>
              <a:t>          </a:t>
            </a:r>
            <a:r>
              <a:rPr lang="es-ES" sz="2800" dirty="0"/>
              <a:t>C) 55            </a:t>
            </a:r>
            <a:r>
              <a:rPr lang="es-ES" sz="2800" dirty="0" smtClean="0"/>
              <a:t>       D</a:t>
            </a:r>
            <a:r>
              <a:rPr lang="es-ES" sz="2800" dirty="0"/>
              <a:t>) 66</a:t>
            </a:r>
            <a:endParaRPr lang="es-PE" sz="28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014536" y="2780928"/>
            <a:ext cx="5114925" cy="1695450"/>
          </a:xfrm>
          <a:prstGeom prst="rect">
            <a:avLst/>
          </a:prstGeom>
        </p:spPr>
      </p:pic>
    </p:spTree>
    <p:extLst>
      <p:ext uri="{BB962C8B-B14F-4D97-AF65-F5344CB8AC3E}">
        <p14:creationId xmlns:p14="http://schemas.microsoft.com/office/powerpoint/2010/main" val="22831504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6186309"/>
          </a:xfrm>
          <a:prstGeom prst="rect">
            <a:avLst/>
          </a:prstGeom>
          <a:noFill/>
        </p:spPr>
        <p:txBody>
          <a:bodyPr wrap="square" rtlCol="0">
            <a:spAutoFit/>
          </a:bodyPr>
          <a:lstStyle/>
          <a:p>
            <a:r>
              <a:rPr lang="es-ES" sz="2400" dirty="0"/>
              <a:t>48.</a:t>
            </a:r>
            <a:r>
              <a:rPr lang="es-ES" sz="2400" b="1" dirty="0"/>
              <a:t> EXAMEN NACIONAL DOCENTE 2018</a:t>
            </a:r>
            <a:endParaRPr lang="es-PE" sz="2400" dirty="0"/>
          </a:p>
          <a:p>
            <a:r>
              <a:rPr lang="es-PE" sz="2400" dirty="0"/>
              <a:t>Se ha formado una secuencia de figuras con palitos de helado de la siguiente manera:</a:t>
            </a:r>
          </a:p>
          <a:p>
            <a:r>
              <a:rPr lang="es-ES" sz="2400" dirty="0"/>
              <a:t> </a:t>
            </a:r>
            <a:endParaRPr lang="es-PE" sz="2400" dirty="0"/>
          </a:p>
          <a:p>
            <a:pPr lvl="0"/>
            <a:r>
              <a:rPr lang="es-PE" sz="2400" dirty="0"/>
              <a:t>En la primera figura, se usan cuatro palitos para formar un cuadrado. </a:t>
            </a:r>
            <a:endParaRPr lang="es-PE" sz="2400" dirty="0"/>
          </a:p>
          <a:p>
            <a:r>
              <a:rPr lang="es-PE" sz="2400" dirty="0" smtClean="0"/>
              <a:t>En </a:t>
            </a:r>
            <a:r>
              <a:rPr lang="es-PE" sz="2400" dirty="0"/>
              <a:t>la segunda figura, se usan siete palitos para formar dos cuadrados contiguos. </a:t>
            </a:r>
          </a:p>
          <a:p>
            <a:pPr lvl="0"/>
            <a:r>
              <a:rPr lang="es-PE" sz="2400" dirty="0"/>
              <a:t>En la tercera figura, se usan diez palitos para formar tres cuadrados contiguos.</a:t>
            </a:r>
          </a:p>
          <a:p>
            <a:r>
              <a:rPr lang="es-PE" sz="2400" dirty="0"/>
              <a:t> </a:t>
            </a:r>
          </a:p>
          <a:p>
            <a:r>
              <a:rPr lang="es-PE" sz="2400" dirty="0"/>
              <a:t>¿Cuántos palitos se usarán para formar la figura 12?</a:t>
            </a:r>
          </a:p>
          <a:p>
            <a:r>
              <a:rPr lang="es-PE" sz="2400" dirty="0"/>
              <a:t> </a:t>
            </a:r>
          </a:p>
          <a:p>
            <a:r>
              <a:rPr lang="es-ES" sz="2400" dirty="0"/>
              <a:t>A) 48                </a:t>
            </a:r>
            <a:r>
              <a:rPr lang="es-ES" sz="2400" dirty="0" smtClean="0"/>
              <a:t>		B</a:t>
            </a:r>
            <a:r>
              <a:rPr lang="es-ES" sz="2400" dirty="0"/>
              <a:t>) 40      </a:t>
            </a:r>
            <a:r>
              <a:rPr lang="es-ES" sz="2400" dirty="0" smtClean="0"/>
              <a:t>	  	   </a:t>
            </a:r>
            <a:r>
              <a:rPr lang="es-ES" sz="2400" dirty="0"/>
              <a:t>C) 37</a:t>
            </a:r>
            <a:endParaRPr lang="es-PE" sz="2400" dirty="0"/>
          </a:p>
          <a:p>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3607394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078313"/>
          </a:xfrm>
          <a:prstGeom prst="rect">
            <a:avLst/>
          </a:prstGeom>
          <a:noFill/>
        </p:spPr>
        <p:txBody>
          <a:bodyPr wrap="square" rtlCol="0">
            <a:spAutoFit/>
          </a:bodyPr>
          <a:lstStyle/>
          <a:p>
            <a:r>
              <a:rPr lang="es-PE" sz="2400" dirty="0"/>
              <a:t>49. Se presentan los primeros tres diseños de una secuencia. Sin considerar el agujero cuadrado del centro, ¿cuántas unidades cuadradas se necesitan para dibujar el décimo diseño de la secuencia?</a:t>
            </a:r>
          </a:p>
          <a:p>
            <a:endParaRPr lang="es-PE" sz="2800" dirty="0"/>
          </a:p>
          <a:p>
            <a:endParaRPr lang="es-PE" sz="2800" dirty="0"/>
          </a:p>
          <a:p>
            <a:endParaRPr lang="es-PE" sz="2800" dirty="0" smtClean="0"/>
          </a:p>
          <a:p>
            <a:endParaRPr lang="es-PE" sz="2800" dirty="0"/>
          </a:p>
          <a:p>
            <a:endParaRPr lang="es-PE" sz="2800" dirty="0" smtClean="0"/>
          </a:p>
          <a:p>
            <a:endParaRPr lang="es-PE" sz="2800" dirty="0" smtClean="0"/>
          </a:p>
          <a:p>
            <a:endParaRPr lang="es-PE" sz="2800" dirty="0"/>
          </a:p>
          <a:p>
            <a:r>
              <a:rPr lang="es-ES" sz="2800" dirty="0"/>
              <a:t>A)</a:t>
            </a:r>
            <a:r>
              <a:rPr lang="es-PE" sz="2800" dirty="0"/>
              <a:t> 90      </a:t>
            </a:r>
            <a:r>
              <a:rPr lang="es-PE" sz="2800" dirty="0" smtClean="0"/>
              <a:t>		 </a:t>
            </a:r>
            <a:r>
              <a:rPr lang="es-PE" sz="2800" dirty="0"/>
              <a:t>B) 80           </a:t>
            </a:r>
            <a:r>
              <a:rPr lang="es-PE" sz="2800" dirty="0" smtClean="0"/>
              <a:t>          C</a:t>
            </a:r>
            <a:r>
              <a:rPr lang="es-PE" sz="2800" dirty="0"/>
              <a:t>) 92         </a:t>
            </a:r>
            <a:r>
              <a:rPr lang="es-PE" sz="2800" dirty="0" smtClean="0"/>
              <a:t>         D) </a:t>
            </a:r>
            <a:r>
              <a:rPr lang="es-PE" sz="2800" dirty="0"/>
              <a:t>100</a:t>
            </a:r>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043111" y="3125068"/>
            <a:ext cx="5057775" cy="1657350"/>
          </a:xfrm>
          <a:prstGeom prst="rect">
            <a:avLst/>
          </a:prstGeom>
        </p:spPr>
      </p:pic>
    </p:spTree>
    <p:extLst>
      <p:ext uri="{BB962C8B-B14F-4D97-AF65-F5344CB8AC3E}">
        <p14:creationId xmlns:p14="http://schemas.microsoft.com/office/powerpoint/2010/main" val="355367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3908762"/>
          </a:xfrm>
          <a:prstGeom prst="rect">
            <a:avLst/>
          </a:prstGeom>
          <a:noFill/>
        </p:spPr>
        <p:txBody>
          <a:bodyPr wrap="square" rtlCol="0">
            <a:spAutoFit/>
          </a:bodyPr>
          <a:lstStyle/>
          <a:p>
            <a:r>
              <a:rPr lang="es-ES" sz="2800" dirty="0"/>
              <a:t>5. Lucero se ha obsesionado con los números primos y escribe sin parar los cuatro primeros 235723572357…cientos y cientos de veces. Cuando había escrito 7535 números, su madre le dijo que parara de una vez. ¿Cuál fue el último número que escribió Lucero?</a:t>
            </a:r>
            <a:endParaRPr lang="es-PE" sz="2800" dirty="0"/>
          </a:p>
          <a:p>
            <a:r>
              <a:rPr lang="es-ES" sz="2800" dirty="0"/>
              <a:t> </a:t>
            </a:r>
            <a:endParaRPr lang="es-PE" sz="2800" dirty="0"/>
          </a:p>
          <a:p>
            <a:r>
              <a:rPr lang="es-ES" sz="2800" dirty="0"/>
              <a:t>A) 2          </a:t>
            </a:r>
            <a:r>
              <a:rPr lang="es-ES" sz="2800" dirty="0" smtClean="0"/>
              <a:t>		 </a:t>
            </a:r>
            <a:r>
              <a:rPr lang="es-ES" sz="2800" dirty="0"/>
              <a:t>B) 3         </a:t>
            </a:r>
            <a:r>
              <a:rPr lang="es-ES" sz="2800" dirty="0" smtClean="0"/>
              <a:t>		  </a:t>
            </a:r>
            <a:r>
              <a:rPr lang="es-ES" sz="2800" dirty="0"/>
              <a:t>C) 5        </a:t>
            </a:r>
            <a:r>
              <a:rPr lang="es-ES" sz="2800" dirty="0" smtClean="0"/>
              <a:t>       	D</a:t>
            </a:r>
            <a:r>
              <a:rPr lang="es-ES" sz="2800" dirty="0"/>
              <a:t>) 7</a:t>
            </a:r>
            <a:endParaRPr lang="es-PE" sz="2800" dirty="0"/>
          </a:p>
          <a:p>
            <a:r>
              <a:rPr lang="es-ES" sz="2800" dirty="0" smtClean="0"/>
              <a:t> </a:t>
            </a:r>
            <a:endParaRPr lang="es-PE" sz="2800" dirty="0"/>
          </a:p>
          <a:p>
            <a:endParaRPr lang="es-ES" sz="2400" dirty="0"/>
          </a:p>
        </p:txBody>
      </p:sp>
    </p:spTree>
    <p:extLst>
      <p:ext uri="{BB962C8B-B14F-4D97-AF65-F5344CB8AC3E}">
        <p14:creationId xmlns:p14="http://schemas.microsoft.com/office/powerpoint/2010/main" val="855601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016758"/>
          </a:xfrm>
          <a:prstGeom prst="rect">
            <a:avLst/>
          </a:prstGeom>
          <a:noFill/>
        </p:spPr>
        <p:txBody>
          <a:bodyPr wrap="square" rtlCol="0">
            <a:spAutoFit/>
          </a:bodyPr>
          <a:lstStyle/>
          <a:p>
            <a:pPr fontAlgn="base"/>
            <a:r>
              <a:rPr lang="es-ES" sz="2400" dirty="0"/>
              <a:t>50. Pablo está colocando sus monedas de 5 soles siguiendo el patrón que ves en la figura. Lleva hecho cuatro pasos del patrón. Si aún le quedan monedas para completar tres pasos más sin que le sobre ni le falte moneda, ¿cuánto dinero tiene Pablo?</a:t>
            </a:r>
            <a:endParaRPr lang="es-PE" sz="2400" dirty="0"/>
          </a:p>
          <a:p>
            <a:endParaRPr lang="es-PE" sz="2800" dirty="0" smtClean="0"/>
          </a:p>
          <a:p>
            <a:endParaRPr lang="es-PE" sz="2800" dirty="0"/>
          </a:p>
          <a:p>
            <a:endParaRPr lang="es-PE" sz="2800" dirty="0" smtClean="0"/>
          </a:p>
          <a:p>
            <a:endParaRPr lang="es-PE" sz="2800" dirty="0"/>
          </a:p>
          <a:p>
            <a:endParaRPr lang="es-PE" sz="2800" dirty="0" smtClean="0"/>
          </a:p>
          <a:p>
            <a:endParaRPr lang="es-PE" sz="2800" dirty="0"/>
          </a:p>
          <a:p>
            <a:pPr fontAlgn="base"/>
            <a:r>
              <a:rPr lang="es-ES" sz="2800" dirty="0"/>
              <a:t>A)</a:t>
            </a:r>
            <a:r>
              <a:rPr lang="es-PE" sz="2800" dirty="0"/>
              <a:t> 590 soles   </a:t>
            </a:r>
            <a:r>
              <a:rPr lang="es-PE" sz="2800" dirty="0" smtClean="0"/>
              <a:t>        B</a:t>
            </a:r>
            <a:r>
              <a:rPr lang="es-PE" sz="2800" dirty="0"/>
              <a:t>) 595 soles </a:t>
            </a:r>
            <a:r>
              <a:rPr lang="es-PE" sz="2800" dirty="0" smtClean="0"/>
              <a:t>     C</a:t>
            </a:r>
            <a:r>
              <a:rPr lang="es-PE" sz="2800" dirty="0"/>
              <a:t>) 580 soles </a:t>
            </a:r>
            <a:r>
              <a:rPr lang="es-PE" sz="2800" dirty="0" smtClean="0"/>
              <a:t>     D</a:t>
            </a:r>
            <a:r>
              <a:rPr lang="es-PE" sz="2800" dirty="0"/>
              <a:t>) 600 soles</a:t>
            </a:r>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9" name="Imagen 8"/>
          <p:cNvPicPr/>
          <p:nvPr/>
        </p:nvPicPr>
        <p:blipFill>
          <a:blip r:embed="rId4"/>
          <a:stretch>
            <a:fillRect/>
          </a:stretch>
        </p:blipFill>
        <p:spPr>
          <a:xfrm>
            <a:off x="2051720" y="2930715"/>
            <a:ext cx="4874781" cy="1940793"/>
          </a:xfrm>
          <a:prstGeom prst="rect">
            <a:avLst/>
          </a:prstGeom>
        </p:spPr>
      </p:pic>
    </p:spTree>
    <p:extLst>
      <p:ext uri="{BB962C8B-B14F-4D97-AF65-F5344CB8AC3E}">
        <p14:creationId xmlns:p14="http://schemas.microsoft.com/office/powerpoint/2010/main" val="41606719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632311"/>
          </a:xfrm>
          <a:prstGeom prst="rect">
            <a:avLst/>
          </a:prstGeom>
          <a:noFill/>
        </p:spPr>
        <p:txBody>
          <a:bodyPr wrap="square" rtlCol="0">
            <a:spAutoFit/>
          </a:bodyPr>
          <a:lstStyle/>
          <a:p>
            <a:pPr fontAlgn="base"/>
            <a:r>
              <a:rPr lang="es-ES" sz="2800" dirty="0"/>
              <a:t>51.</a:t>
            </a:r>
            <a:r>
              <a:rPr lang="es-ES" sz="2800" b="1" dirty="0"/>
              <a:t> </a:t>
            </a:r>
            <a:r>
              <a:rPr lang="es-ES" sz="2800" dirty="0"/>
              <a:t>Mayra y María forman la inicial de sus nombres con palillos y ya han construido las tres primeras. Mayra dice: </a:t>
            </a:r>
            <a:r>
              <a:rPr lang="es-ES" sz="2800" dirty="0" smtClean="0"/>
              <a:t>“María </a:t>
            </a:r>
            <a:r>
              <a:rPr lang="es-ES" sz="2800" dirty="0"/>
              <a:t>si siguiéramos así, ¿cuántos palillos habrá en la M número 100</a:t>
            </a:r>
            <a:r>
              <a:rPr lang="es-ES" sz="2800" dirty="0" smtClean="0"/>
              <a:t>?</a:t>
            </a:r>
          </a:p>
          <a:p>
            <a:pPr fontAlgn="base"/>
            <a:endParaRPr lang="es-ES" sz="2800" dirty="0"/>
          </a:p>
          <a:p>
            <a:pPr fontAlgn="base"/>
            <a:endParaRPr lang="es-ES" sz="2800" dirty="0" smtClean="0"/>
          </a:p>
          <a:p>
            <a:pPr fontAlgn="base"/>
            <a:endParaRPr lang="es-ES" sz="2800" dirty="0"/>
          </a:p>
          <a:p>
            <a:pPr fontAlgn="base"/>
            <a:endParaRPr lang="es-ES" sz="2800" dirty="0" smtClean="0"/>
          </a:p>
          <a:p>
            <a:pPr fontAlgn="base"/>
            <a:endParaRPr lang="es-ES" sz="2800" dirty="0"/>
          </a:p>
          <a:p>
            <a:pPr fontAlgn="base"/>
            <a:endParaRPr lang="es-ES" sz="2800" dirty="0" smtClean="0"/>
          </a:p>
          <a:p>
            <a:pPr fontAlgn="base"/>
            <a:r>
              <a:rPr lang="es-ES" sz="2800" dirty="0"/>
              <a:t>A) 402     </a:t>
            </a:r>
            <a:r>
              <a:rPr lang="es-ES" sz="2800" dirty="0" smtClean="0"/>
              <a:t>                     </a:t>
            </a:r>
            <a:r>
              <a:rPr lang="es-ES" sz="2800" dirty="0"/>
              <a:t>B) 400         </a:t>
            </a:r>
            <a:r>
              <a:rPr lang="es-ES" sz="2800" dirty="0" smtClean="0"/>
              <a:t>	C</a:t>
            </a:r>
            <a:r>
              <a:rPr lang="es-ES" sz="2800" dirty="0"/>
              <a:t>) 420     </a:t>
            </a:r>
            <a:r>
              <a:rPr lang="es-ES" sz="2800" dirty="0" smtClean="0"/>
              <a:t>             </a:t>
            </a:r>
            <a:r>
              <a:rPr lang="es-ES" sz="2800" dirty="0"/>
              <a:t>D) 414</a:t>
            </a:r>
            <a:endParaRPr lang="es-PE" sz="2800" dirty="0"/>
          </a:p>
          <a:p>
            <a:pPr fontAlgn="base"/>
            <a:endParaRPr lang="es-PE" sz="24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12" name="Imagen 11"/>
          <p:cNvPicPr/>
          <p:nvPr/>
        </p:nvPicPr>
        <p:blipFill>
          <a:blip r:embed="rId4"/>
          <a:stretch>
            <a:fillRect/>
          </a:stretch>
        </p:blipFill>
        <p:spPr>
          <a:xfrm>
            <a:off x="2267744" y="2598131"/>
            <a:ext cx="4131518" cy="2008039"/>
          </a:xfrm>
          <a:prstGeom prst="rect">
            <a:avLst/>
          </a:prstGeom>
        </p:spPr>
      </p:pic>
    </p:spTree>
    <p:extLst>
      <p:ext uri="{BB962C8B-B14F-4D97-AF65-F5344CB8AC3E}">
        <p14:creationId xmlns:p14="http://schemas.microsoft.com/office/powerpoint/2010/main" val="34706120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447645"/>
          </a:xfrm>
          <a:prstGeom prst="rect">
            <a:avLst/>
          </a:prstGeom>
          <a:noFill/>
        </p:spPr>
        <p:txBody>
          <a:bodyPr wrap="square" rtlCol="0">
            <a:spAutoFit/>
          </a:bodyPr>
          <a:lstStyle/>
          <a:p>
            <a:r>
              <a:rPr lang="es-PE" sz="2400" dirty="0"/>
              <a:t>52. Se ha formado una secuencia de figuras con </a:t>
            </a:r>
            <a:r>
              <a:rPr lang="es-PE" sz="2400" dirty="0" err="1"/>
              <a:t>taps</a:t>
            </a:r>
            <a:r>
              <a:rPr lang="es-PE" sz="2400" dirty="0"/>
              <a:t>  de la siguiente manera:</a:t>
            </a:r>
          </a:p>
          <a:p>
            <a:r>
              <a:rPr lang="es-ES" sz="1600" dirty="0"/>
              <a:t> </a:t>
            </a:r>
            <a:endParaRPr lang="es-PE" sz="1600" dirty="0"/>
          </a:p>
          <a:p>
            <a:pPr marL="457200" lvl="0" indent="-457200">
              <a:buFont typeface="Arial" panose="020B0604020202020204" pitchFamily="34" charset="0"/>
              <a:buChar char="•"/>
            </a:pPr>
            <a:r>
              <a:rPr lang="es-PE" sz="2400" dirty="0"/>
              <a:t>En la primera figura, se usan cinco </a:t>
            </a:r>
            <a:r>
              <a:rPr lang="es-PE" sz="2400" dirty="0" err="1"/>
              <a:t>taps</a:t>
            </a:r>
            <a:r>
              <a:rPr lang="es-PE" sz="2400" dirty="0"/>
              <a:t> para formar una cruz. </a:t>
            </a:r>
            <a:endParaRPr lang="es-PE" sz="2400" dirty="0"/>
          </a:p>
          <a:p>
            <a:pPr marL="457200" lvl="0" indent="-457200">
              <a:buFont typeface="Arial" panose="020B0604020202020204" pitchFamily="34" charset="0"/>
              <a:buChar char="•"/>
            </a:pPr>
            <a:r>
              <a:rPr lang="es-PE" sz="2400" dirty="0"/>
              <a:t>En la segunda figura, se usan nueve </a:t>
            </a:r>
            <a:r>
              <a:rPr lang="es-PE" sz="2400" dirty="0" err="1"/>
              <a:t>taps</a:t>
            </a:r>
            <a:r>
              <a:rPr lang="es-PE" sz="2400" dirty="0"/>
              <a:t> para formar una cruz. </a:t>
            </a:r>
            <a:endParaRPr lang="es-PE" sz="2400" dirty="0"/>
          </a:p>
          <a:p>
            <a:pPr fontAlgn="base"/>
            <a:endParaRPr lang="es-PE" sz="2400" dirty="0"/>
          </a:p>
          <a:p>
            <a:endParaRPr lang="es-PE" sz="2400" dirty="0" smtClean="0"/>
          </a:p>
          <a:p>
            <a:endParaRPr lang="es-PE" sz="2400" dirty="0"/>
          </a:p>
          <a:p>
            <a:endParaRPr lang="es-PE" sz="2400" dirty="0"/>
          </a:p>
          <a:p>
            <a:pPr marL="342900" lvl="0" indent="-342900">
              <a:buFont typeface="Arial" panose="020B0604020202020204" pitchFamily="34" charset="0"/>
              <a:buChar char="•"/>
            </a:pPr>
            <a:r>
              <a:rPr lang="es-PE" sz="2400" dirty="0"/>
              <a:t>En la tercera figura, se usan trece </a:t>
            </a:r>
            <a:r>
              <a:rPr lang="es-PE" sz="2400" dirty="0" err="1"/>
              <a:t>taps</a:t>
            </a:r>
            <a:r>
              <a:rPr lang="es-PE" sz="2400" dirty="0"/>
              <a:t>  para formar otra cruz</a:t>
            </a:r>
            <a:r>
              <a:rPr lang="es-PE" sz="2400" dirty="0" smtClean="0"/>
              <a:t>.</a:t>
            </a:r>
            <a:endParaRPr lang="es-PE" sz="2400" dirty="0"/>
          </a:p>
          <a:p>
            <a:r>
              <a:rPr lang="es-PE" sz="2400" dirty="0"/>
              <a:t>¿Cuántas tapas se usarán para formar la figura  13 y la figura 231 respectivamente?</a:t>
            </a:r>
          </a:p>
          <a:p>
            <a:r>
              <a:rPr lang="es-PE" sz="1600" dirty="0"/>
              <a:t> </a:t>
            </a:r>
          </a:p>
          <a:p>
            <a:r>
              <a:rPr lang="es-ES" sz="2400" dirty="0"/>
              <a:t>A) 53; 925       </a:t>
            </a:r>
            <a:r>
              <a:rPr lang="es-ES" sz="2400" dirty="0" smtClean="0"/>
              <a:t>          B</a:t>
            </a:r>
            <a:r>
              <a:rPr lang="es-ES" sz="2400" dirty="0"/>
              <a:t>) 53; 929      </a:t>
            </a:r>
            <a:r>
              <a:rPr lang="es-ES" sz="2400" dirty="0" smtClean="0"/>
              <a:t>          C</a:t>
            </a:r>
            <a:r>
              <a:rPr lang="es-ES" sz="2400" dirty="0"/>
              <a:t>) 57; 925    </a:t>
            </a:r>
            <a:r>
              <a:rPr lang="es-ES" sz="2400" dirty="0" smtClean="0"/>
              <a:t>        </a:t>
            </a:r>
            <a:r>
              <a:rPr lang="es-ES" sz="2400" dirty="0"/>
              <a:t>D) 53; 920</a:t>
            </a:r>
            <a:endParaRPr lang="es-PE" sz="24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755576" y="3263443"/>
            <a:ext cx="1256949" cy="1256949"/>
          </a:xfrm>
          <a:prstGeom prst="rect">
            <a:avLst/>
          </a:prstGeom>
        </p:spPr>
      </p:pic>
    </p:spTree>
    <p:extLst>
      <p:ext uri="{BB962C8B-B14F-4D97-AF65-F5344CB8AC3E}">
        <p14:creationId xmlns:p14="http://schemas.microsoft.com/office/powerpoint/2010/main" val="22277724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262979"/>
          </a:xfrm>
          <a:prstGeom prst="rect">
            <a:avLst/>
          </a:prstGeom>
          <a:noFill/>
        </p:spPr>
        <p:txBody>
          <a:bodyPr wrap="square" rtlCol="0">
            <a:spAutoFit/>
          </a:bodyPr>
          <a:lstStyle/>
          <a:p>
            <a:r>
              <a:rPr lang="es-ES" sz="2800" dirty="0"/>
              <a:t>53. La  alumna Lucero con chapitas de gaseosas está armando las siguientes figuras</a:t>
            </a:r>
            <a:r>
              <a:rPr lang="es-ES" sz="2800" dirty="0" smtClean="0"/>
              <a:t>:</a:t>
            </a:r>
          </a:p>
          <a:p>
            <a:endParaRPr lang="es-ES" sz="2800" dirty="0"/>
          </a:p>
          <a:p>
            <a:endParaRPr lang="es-ES" sz="2800" dirty="0" smtClean="0"/>
          </a:p>
          <a:p>
            <a:endParaRPr lang="es-ES" sz="2800" dirty="0"/>
          </a:p>
          <a:p>
            <a:endParaRPr lang="es-ES" sz="2800" dirty="0" smtClean="0"/>
          </a:p>
          <a:p>
            <a:endParaRPr lang="es-ES" sz="2800" dirty="0"/>
          </a:p>
          <a:p>
            <a:endParaRPr lang="es-ES" sz="2800" dirty="0" smtClean="0"/>
          </a:p>
          <a:p>
            <a:r>
              <a:rPr lang="es-ES" sz="2800" dirty="0"/>
              <a:t> ¿Cuántas chapitas tendrá la figura  35?</a:t>
            </a:r>
            <a:endParaRPr lang="es-PE" sz="2800" dirty="0"/>
          </a:p>
          <a:p>
            <a:r>
              <a:rPr lang="es-ES" sz="2800" dirty="0"/>
              <a:t> </a:t>
            </a:r>
            <a:endParaRPr lang="es-PE" sz="2800" dirty="0"/>
          </a:p>
          <a:p>
            <a:r>
              <a:rPr lang="es-ES" sz="2800" dirty="0"/>
              <a:t>A) 1 250         </a:t>
            </a:r>
            <a:r>
              <a:rPr lang="es-ES" sz="2800" dirty="0" smtClean="0"/>
              <a:t>          B</a:t>
            </a:r>
            <a:r>
              <a:rPr lang="es-ES" sz="2800" dirty="0"/>
              <a:t>) 1400        </a:t>
            </a:r>
            <a:r>
              <a:rPr lang="es-ES" sz="2800" dirty="0" smtClean="0"/>
              <a:t>       </a:t>
            </a:r>
            <a:r>
              <a:rPr lang="es-ES" sz="2800" dirty="0"/>
              <a:t>C) 1 400    </a:t>
            </a:r>
            <a:r>
              <a:rPr lang="es-ES" sz="2800" dirty="0" smtClean="0"/>
              <a:t>        </a:t>
            </a:r>
            <a:r>
              <a:rPr lang="es-ES" sz="2800" dirty="0"/>
              <a:t>D) 1 225</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6" name="Imagen 5"/>
          <p:cNvPicPr>
            <a:picLocks noChangeAspect="1"/>
          </p:cNvPicPr>
          <p:nvPr/>
        </p:nvPicPr>
        <p:blipFill>
          <a:blip r:embed="rId4"/>
          <a:stretch>
            <a:fillRect/>
          </a:stretch>
        </p:blipFill>
        <p:spPr>
          <a:xfrm>
            <a:off x="2184285" y="2104529"/>
            <a:ext cx="4600575" cy="2333625"/>
          </a:xfrm>
          <a:prstGeom prst="rect">
            <a:avLst/>
          </a:prstGeom>
        </p:spPr>
      </p:pic>
    </p:spTree>
    <p:extLst>
      <p:ext uri="{BB962C8B-B14F-4D97-AF65-F5344CB8AC3E}">
        <p14:creationId xmlns:p14="http://schemas.microsoft.com/office/powerpoint/2010/main" val="35233379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32092"/>
          </a:xfrm>
          <a:prstGeom prst="rect">
            <a:avLst/>
          </a:prstGeom>
          <a:noFill/>
        </p:spPr>
        <p:txBody>
          <a:bodyPr wrap="square" rtlCol="0">
            <a:spAutoFit/>
          </a:bodyPr>
          <a:lstStyle/>
          <a:p>
            <a:r>
              <a:rPr lang="es-PE" sz="2800" dirty="0"/>
              <a:t>54. Sofía hace una fila de 50 casas usando palitos de fósforo. En la figura mostrada, se puede ver el inicio. ¿Cuántos palitos de fósforo utiliza Sofía?</a:t>
            </a:r>
          </a:p>
          <a:p>
            <a:endParaRPr lang="es-PE" sz="2800" dirty="0" smtClean="0"/>
          </a:p>
          <a:p>
            <a:endParaRPr lang="es-PE" sz="2800" dirty="0"/>
          </a:p>
          <a:p>
            <a:endParaRPr lang="es-PE" sz="2800" dirty="0" smtClean="0"/>
          </a:p>
          <a:p>
            <a:endParaRPr lang="es-PE" sz="2800" dirty="0"/>
          </a:p>
          <a:p>
            <a:endParaRPr lang="es-PE" sz="2800" dirty="0" smtClean="0"/>
          </a:p>
          <a:p>
            <a:endParaRPr lang="es-PE" sz="2800" dirty="0"/>
          </a:p>
          <a:p>
            <a:r>
              <a:rPr lang="es-ES" sz="2800" dirty="0"/>
              <a:t>A) 250         </a:t>
            </a:r>
            <a:r>
              <a:rPr lang="es-ES" sz="2800" dirty="0" smtClean="0"/>
              <a:t>		 </a:t>
            </a:r>
            <a:r>
              <a:rPr lang="es-ES" sz="2800" dirty="0"/>
              <a:t>B) 251         </a:t>
            </a:r>
            <a:r>
              <a:rPr lang="es-ES" sz="2800" dirty="0" smtClean="0"/>
              <a:t>		C</a:t>
            </a:r>
            <a:r>
              <a:rPr lang="es-ES" sz="2800" dirty="0"/>
              <a:t>) 255       </a:t>
            </a:r>
            <a:r>
              <a:rPr lang="es-ES" sz="2800" dirty="0" smtClean="0"/>
              <a:t>          </a:t>
            </a:r>
            <a:r>
              <a:rPr lang="es-ES" sz="2800" dirty="0"/>
              <a:t>D) 260</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9" name="Imagen 8"/>
          <p:cNvPicPr/>
          <p:nvPr/>
        </p:nvPicPr>
        <p:blipFill>
          <a:blip r:embed="rId4"/>
          <a:stretch>
            <a:fillRect/>
          </a:stretch>
        </p:blipFill>
        <p:spPr>
          <a:xfrm>
            <a:off x="2267744" y="2903715"/>
            <a:ext cx="4700538" cy="1928475"/>
          </a:xfrm>
          <a:prstGeom prst="rect">
            <a:avLst/>
          </a:prstGeom>
        </p:spPr>
      </p:pic>
    </p:spTree>
    <p:extLst>
      <p:ext uri="{BB962C8B-B14F-4D97-AF65-F5344CB8AC3E}">
        <p14:creationId xmlns:p14="http://schemas.microsoft.com/office/powerpoint/2010/main" val="16903693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467544" y="1255896"/>
            <a:ext cx="4536504" cy="4941750"/>
          </a:xfrm>
          <a:prstGeom prst="rect">
            <a:avLst/>
          </a:prstGeom>
        </p:spPr>
      </p:pic>
    </p:spTree>
    <p:extLst>
      <p:ext uri="{BB962C8B-B14F-4D97-AF65-F5344CB8AC3E}">
        <p14:creationId xmlns:p14="http://schemas.microsoft.com/office/powerpoint/2010/main" val="12157935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467543" y="1281472"/>
            <a:ext cx="6624737" cy="4841154"/>
          </a:xfrm>
          <a:prstGeom prst="rect">
            <a:avLst/>
          </a:prstGeom>
        </p:spPr>
      </p:pic>
    </p:spTree>
    <p:extLst>
      <p:ext uri="{BB962C8B-B14F-4D97-AF65-F5344CB8AC3E}">
        <p14:creationId xmlns:p14="http://schemas.microsoft.com/office/powerpoint/2010/main" val="36424515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51520" y="1268759"/>
            <a:ext cx="5906388" cy="4752529"/>
          </a:xfrm>
          <a:prstGeom prst="rect">
            <a:avLst/>
          </a:prstGeom>
        </p:spPr>
      </p:pic>
    </p:spTree>
    <p:extLst>
      <p:ext uri="{BB962C8B-B14F-4D97-AF65-F5344CB8AC3E}">
        <p14:creationId xmlns:p14="http://schemas.microsoft.com/office/powerpoint/2010/main" val="21273335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32092"/>
          </a:xfrm>
          <a:prstGeom prst="rect">
            <a:avLst/>
          </a:prstGeom>
          <a:noFill/>
        </p:spPr>
        <p:txBody>
          <a:bodyPr wrap="square" rtlCol="0">
            <a:spAutoFit/>
          </a:bodyPr>
          <a:lstStyle/>
          <a:p>
            <a:r>
              <a:rPr lang="es-ES" sz="2800" dirty="0"/>
              <a:t>58. Se define:</a:t>
            </a:r>
            <a:endParaRPr lang="es-PE" sz="2800" dirty="0"/>
          </a:p>
          <a:p>
            <a:endParaRPr lang="es-PE" sz="2800" dirty="0" smtClean="0"/>
          </a:p>
          <a:p>
            <a:endParaRPr lang="es-PE" sz="2800" dirty="0"/>
          </a:p>
          <a:p>
            <a:endParaRPr lang="es-PE" sz="2800" dirty="0" smtClean="0"/>
          </a:p>
          <a:p>
            <a:r>
              <a:rPr lang="es-ES" sz="2800" dirty="0"/>
              <a:t>Hallar el valor de Q (w)</a:t>
            </a:r>
            <a:endParaRPr lang="es-PE" sz="2800" dirty="0"/>
          </a:p>
          <a:p>
            <a:endParaRPr lang="es-PE" sz="2800" dirty="0" smtClean="0"/>
          </a:p>
          <a:p>
            <a:endParaRPr lang="es-PE" sz="2800" dirty="0"/>
          </a:p>
          <a:p>
            <a:endParaRPr lang="es-PE" sz="2800" dirty="0" smtClean="0"/>
          </a:p>
          <a:p>
            <a:endParaRPr lang="es-PE" sz="2800" dirty="0"/>
          </a:p>
          <a:p>
            <a:r>
              <a:rPr lang="es-ES" sz="2800" dirty="0"/>
              <a:t>A) 6               </a:t>
            </a:r>
            <a:r>
              <a:rPr lang="es-ES" sz="2800" dirty="0" smtClean="0"/>
              <a:t>          B</a:t>
            </a:r>
            <a:r>
              <a:rPr lang="es-ES" sz="2800" dirty="0"/>
              <a:t>) 7              </a:t>
            </a:r>
            <a:r>
              <a:rPr lang="es-ES" sz="2800" dirty="0" smtClean="0"/>
              <a:t>           C</a:t>
            </a:r>
            <a:r>
              <a:rPr lang="es-ES" sz="2800" dirty="0"/>
              <a:t>) 8            </a:t>
            </a:r>
            <a:r>
              <a:rPr lang="es-ES" sz="2800" dirty="0" smtClean="0"/>
              <a:t>            </a:t>
            </a:r>
            <a:r>
              <a:rPr lang="es-ES" sz="2800" dirty="0"/>
              <a:t>D) 9</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771800" y="1984485"/>
            <a:ext cx="3239364" cy="952071"/>
          </a:xfrm>
          <a:prstGeom prst="rect">
            <a:avLst/>
          </a:prstGeom>
        </p:spPr>
      </p:pic>
      <p:pic>
        <p:nvPicPr>
          <p:cNvPr id="6" name="Imagen 5"/>
          <p:cNvPicPr>
            <a:picLocks noChangeAspect="1"/>
          </p:cNvPicPr>
          <p:nvPr/>
        </p:nvPicPr>
        <p:blipFill>
          <a:blip r:embed="rId5"/>
          <a:stretch>
            <a:fillRect/>
          </a:stretch>
        </p:blipFill>
        <p:spPr>
          <a:xfrm>
            <a:off x="2910638" y="3854236"/>
            <a:ext cx="3100526" cy="994752"/>
          </a:xfrm>
          <a:prstGeom prst="rect">
            <a:avLst/>
          </a:prstGeom>
        </p:spPr>
      </p:pic>
    </p:spTree>
    <p:extLst>
      <p:ext uri="{BB962C8B-B14F-4D97-AF65-F5344CB8AC3E}">
        <p14:creationId xmlns:p14="http://schemas.microsoft.com/office/powerpoint/2010/main" val="15724035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32092"/>
          </a:xfrm>
          <a:prstGeom prst="rect">
            <a:avLst/>
          </a:prstGeom>
          <a:noFill/>
        </p:spPr>
        <p:txBody>
          <a:bodyPr wrap="square" rtlCol="0">
            <a:spAutoFit/>
          </a:bodyPr>
          <a:lstStyle/>
          <a:p>
            <a:r>
              <a:rPr lang="es-ES" sz="2800" dirty="0"/>
              <a:t>59. Se define en   : A = {a, b, c, d}, la siguiente tabla: </a:t>
            </a:r>
            <a:endParaRPr lang="es-PE" sz="2800" dirty="0"/>
          </a:p>
          <a:p>
            <a:endParaRPr lang="es-PE" sz="2800" dirty="0" smtClean="0"/>
          </a:p>
          <a:p>
            <a:endParaRPr lang="es-PE" sz="2800" dirty="0"/>
          </a:p>
          <a:p>
            <a:endParaRPr lang="es-PE" sz="2800" dirty="0" smtClean="0"/>
          </a:p>
          <a:p>
            <a:endParaRPr lang="es-PE" sz="2800" dirty="0"/>
          </a:p>
          <a:p>
            <a:endParaRPr lang="es-PE" sz="2800" dirty="0" smtClean="0"/>
          </a:p>
          <a:p>
            <a:endParaRPr lang="es-PE" sz="2800" dirty="0" smtClean="0"/>
          </a:p>
          <a:p>
            <a:r>
              <a:rPr lang="es-ES" sz="2800" dirty="0"/>
              <a:t>Hallar</a:t>
            </a:r>
            <a:r>
              <a:rPr lang="es-ES" sz="2800" dirty="0" smtClean="0"/>
              <a:t>:</a:t>
            </a:r>
          </a:p>
          <a:p>
            <a:endParaRPr lang="es-ES" sz="2800" dirty="0"/>
          </a:p>
          <a:p>
            <a:r>
              <a:rPr lang="es-ES" sz="2800" dirty="0"/>
              <a:t>A</a:t>
            </a:r>
            <a:r>
              <a:rPr lang="es-ES" sz="2800" dirty="0" smtClean="0"/>
              <a:t>) </a:t>
            </a:r>
            <a:r>
              <a:rPr lang="es-ES" sz="2800" dirty="0"/>
              <a:t>a            </a:t>
            </a:r>
            <a:r>
              <a:rPr lang="es-ES" sz="2800" dirty="0" smtClean="0"/>
              <a:t>  		 </a:t>
            </a:r>
            <a:r>
              <a:rPr lang="es-ES" sz="2800" dirty="0"/>
              <a:t>B) b         </a:t>
            </a:r>
            <a:r>
              <a:rPr lang="es-ES" sz="2800" dirty="0" smtClean="0"/>
              <a:t>	        </a:t>
            </a:r>
            <a:r>
              <a:rPr lang="es-ES" sz="2800" dirty="0"/>
              <a:t>C) c            </a:t>
            </a:r>
            <a:r>
              <a:rPr lang="es-ES" sz="2800" dirty="0" smtClean="0"/>
              <a:t>            </a:t>
            </a:r>
            <a:r>
              <a:rPr lang="es-ES" sz="2800" dirty="0"/>
              <a:t>D) d</a:t>
            </a:r>
            <a:endParaRPr lang="es-PE" sz="2800" dirty="0"/>
          </a:p>
          <a:p>
            <a:r>
              <a:rPr lang="es-ES" sz="2800" dirty="0" smtClean="0"/>
              <a:t> </a:t>
            </a:r>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7" name="Imagen 6"/>
          <p:cNvPicPr>
            <a:picLocks noChangeAspect="1"/>
          </p:cNvPicPr>
          <p:nvPr/>
        </p:nvPicPr>
        <p:blipFill>
          <a:blip r:embed="rId4"/>
          <a:stretch>
            <a:fillRect/>
          </a:stretch>
        </p:blipFill>
        <p:spPr>
          <a:xfrm>
            <a:off x="2325232" y="2281578"/>
            <a:ext cx="3283889" cy="1977658"/>
          </a:xfrm>
          <a:prstGeom prst="rect">
            <a:avLst/>
          </a:prstGeom>
        </p:spPr>
      </p:pic>
      <p:pic>
        <p:nvPicPr>
          <p:cNvPr id="9" name="Imagen 8"/>
          <p:cNvPicPr>
            <a:picLocks noChangeAspect="1"/>
          </p:cNvPicPr>
          <p:nvPr/>
        </p:nvPicPr>
        <p:blipFill>
          <a:blip r:embed="rId5"/>
          <a:stretch>
            <a:fillRect/>
          </a:stretch>
        </p:blipFill>
        <p:spPr>
          <a:xfrm>
            <a:off x="1143124" y="4202446"/>
            <a:ext cx="2364216" cy="636058"/>
          </a:xfrm>
          <a:prstGeom prst="rect">
            <a:avLst/>
          </a:prstGeom>
        </p:spPr>
      </p:pic>
    </p:spTree>
    <p:extLst>
      <p:ext uri="{BB962C8B-B14F-4D97-AF65-F5344CB8AC3E}">
        <p14:creationId xmlns:p14="http://schemas.microsoft.com/office/powerpoint/2010/main" val="129757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5201424"/>
          </a:xfrm>
          <a:prstGeom prst="rect">
            <a:avLst/>
          </a:prstGeom>
          <a:noFill/>
        </p:spPr>
        <p:txBody>
          <a:bodyPr wrap="square" rtlCol="0">
            <a:spAutoFit/>
          </a:bodyPr>
          <a:lstStyle/>
          <a:p>
            <a:r>
              <a:rPr lang="es-ES" sz="2800" dirty="0"/>
              <a:t>6. ¿Cuál De las siguientes palabras contienen las letras que continúan en las siguientes sucesiones</a:t>
            </a:r>
            <a:r>
              <a:rPr lang="es-ES" sz="2800" dirty="0" smtClean="0"/>
              <a:t>?</a:t>
            </a:r>
          </a:p>
          <a:p>
            <a:endParaRPr lang="es-ES" sz="2800" dirty="0"/>
          </a:p>
          <a:p>
            <a:endParaRPr lang="es-ES" sz="2800" dirty="0" smtClean="0"/>
          </a:p>
          <a:p>
            <a:endParaRPr lang="es-ES" sz="2800" dirty="0"/>
          </a:p>
          <a:p>
            <a:endParaRPr lang="es-ES" sz="2800" dirty="0" smtClean="0"/>
          </a:p>
          <a:p>
            <a:endParaRPr lang="es-ES" sz="2800" dirty="0" smtClean="0"/>
          </a:p>
          <a:p>
            <a:endParaRPr lang="es-ES" sz="2800" dirty="0"/>
          </a:p>
          <a:p>
            <a:r>
              <a:rPr lang="es-ES" sz="2800" dirty="0"/>
              <a:t>A) UVAS      </a:t>
            </a:r>
            <a:r>
              <a:rPr lang="es-ES" sz="2800" dirty="0" smtClean="0"/>
              <a:t>		B</a:t>
            </a:r>
            <a:r>
              <a:rPr lang="es-ES" sz="2800" dirty="0"/>
              <a:t>) MANGOS    </a:t>
            </a:r>
            <a:r>
              <a:rPr lang="es-ES" sz="2800" dirty="0"/>
              <a:t> </a:t>
            </a:r>
            <a:r>
              <a:rPr lang="es-ES" sz="2800" dirty="0" smtClean="0"/>
              <a:t>    </a:t>
            </a:r>
            <a:r>
              <a:rPr lang="es-ES" sz="2800" dirty="0"/>
              <a:t>C) TUNAS  </a:t>
            </a:r>
            <a:r>
              <a:rPr lang="es-ES" sz="2800" dirty="0" smtClean="0"/>
              <a:t>        D</a:t>
            </a:r>
            <a:r>
              <a:rPr lang="es-ES" sz="2800" dirty="0"/>
              <a:t>) PERAS</a:t>
            </a:r>
            <a:endParaRPr lang="es-PE" sz="2800" dirty="0"/>
          </a:p>
          <a:p>
            <a:endParaRPr lang="es-PE" sz="2800" dirty="0"/>
          </a:p>
          <a:p>
            <a:r>
              <a:rPr lang="es-ES" sz="2800" dirty="0" smtClean="0"/>
              <a:t> </a:t>
            </a:r>
            <a:endParaRPr lang="es-PE" sz="2800" dirty="0"/>
          </a:p>
          <a:p>
            <a:endParaRPr lang="es-ES" sz="2400" dirty="0"/>
          </a:p>
        </p:txBody>
      </p:sp>
      <p:pic>
        <p:nvPicPr>
          <p:cNvPr id="9" name="Imagen 8"/>
          <p:cNvPicPr>
            <a:picLocks noChangeAspect="1"/>
          </p:cNvPicPr>
          <p:nvPr/>
        </p:nvPicPr>
        <p:blipFill>
          <a:blip r:embed="rId4"/>
          <a:stretch>
            <a:fillRect/>
          </a:stretch>
        </p:blipFill>
        <p:spPr>
          <a:xfrm>
            <a:off x="755576" y="2294423"/>
            <a:ext cx="3575973" cy="1854657"/>
          </a:xfrm>
          <a:prstGeom prst="rect">
            <a:avLst/>
          </a:prstGeom>
        </p:spPr>
      </p:pic>
    </p:spTree>
    <p:extLst>
      <p:ext uri="{BB962C8B-B14F-4D97-AF65-F5344CB8AC3E}">
        <p14:creationId xmlns:p14="http://schemas.microsoft.com/office/powerpoint/2010/main" val="26019137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32092"/>
          </a:xfrm>
          <a:prstGeom prst="rect">
            <a:avLst/>
          </a:prstGeom>
          <a:noFill/>
        </p:spPr>
        <p:txBody>
          <a:bodyPr wrap="square" rtlCol="0">
            <a:spAutoFit/>
          </a:bodyPr>
          <a:lstStyle/>
          <a:p>
            <a:r>
              <a:rPr lang="es-ES" sz="2800" dirty="0"/>
              <a:t>60. Dada la tabla:</a:t>
            </a:r>
            <a:endParaRPr lang="es-PE" sz="2800" dirty="0"/>
          </a:p>
          <a:p>
            <a:r>
              <a:rPr lang="es-ES" sz="2800" dirty="0" smtClean="0"/>
              <a:t> </a:t>
            </a:r>
          </a:p>
          <a:p>
            <a:endParaRPr lang="es-ES" sz="2800" dirty="0"/>
          </a:p>
          <a:p>
            <a:endParaRPr lang="es-ES" sz="2800" dirty="0" smtClean="0"/>
          </a:p>
          <a:p>
            <a:endParaRPr lang="es-ES" sz="2800" dirty="0"/>
          </a:p>
          <a:p>
            <a:endParaRPr lang="es-ES" sz="2800" dirty="0" smtClean="0"/>
          </a:p>
          <a:p>
            <a:endParaRPr lang="es-ES" sz="2800" dirty="0"/>
          </a:p>
          <a:p>
            <a:r>
              <a:rPr lang="es-ES" sz="2800" dirty="0"/>
              <a:t>Calcular: </a:t>
            </a:r>
            <a:endParaRPr lang="es-ES" sz="2800" dirty="0" smtClean="0"/>
          </a:p>
          <a:p>
            <a:endParaRPr lang="es-PE" sz="2800" dirty="0" smtClean="0"/>
          </a:p>
          <a:p>
            <a:r>
              <a:rPr lang="es-ES" sz="2800" dirty="0"/>
              <a:t>A) 1        </a:t>
            </a:r>
            <a:r>
              <a:rPr lang="es-ES" sz="2800" dirty="0" smtClean="0"/>
              <a:t>		B</a:t>
            </a:r>
            <a:r>
              <a:rPr lang="es-ES" sz="2800" dirty="0"/>
              <a:t>) 3         </a:t>
            </a:r>
            <a:r>
              <a:rPr lang="es-ES" sz="2800" dirty="0" smtClean="0"/>
              <a:t>		C</a:t>
            </a:r>
            <a:r>
              <a:rPr lang="es-ES" sz="2800" dirty="0"/>
              <a:t>) 4         </a:t>
            </a:r>
            <a:r>
              <a:rPr lang="es-ES" sz="2800" dirty="0" smtClean="0"/>
              <a:t>	     D</a:t>
            </a:r>
            <a:r>
              <a:rPr lang="es-ES" sz="2800" dirty="0"/>
              <a:t>) 2</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843808" y="1893365"/>
            <a:ext cx="3029496" cy="2418610"/>
          </a:xfrm>
          <a:prstGeom prst="rect">
            <a:avLst/>
          </a:prstGeom>
        </p:spPr>
      </p:pic>
      <p:pic>
        <p:nvPicPr>
          <p:cNvPr id="6" name="Imagen 5"/>
          <p:cNvPicPr>
            <a:picLocks noChangeAspect="1"/>
          </p:cNvPicPr>
          <p:nvPr/>
        </p:nvPicPr>
        <p:blipFill>
          <a:blip r:embed="rId5"/>
          <a:stretch>
            <a:fillRect/>
          </a:stretch>
        </p:blipFill>
        <p:spPr>
          <a:xfrm>
            <a:off x="1403648" y="4293096"/>
            <a:ext cx="4602961" cy="485177"/>
          </a:xfrm>
          <a:prstGeom prst="rect">
            <a:avLst/>
          </a:prstGeom>
        </p:spPr>
      </p:pic>
    </p:spTree>
    <p:extLst>
      <p:ext uri="{BB962C8B-B14F-4D97-AF65-F5344CB8AC3E}">
        <p14:creationId xmlns:p14="http://schemas.microsoft.com/office/powerpoint/2010/main" val="890167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832092"/>
          </a:xfrm>
          <a:prstGeom prst="rect">
            <a:avLst/>
          </a:prstGeom>
          <a:noFill/>
        </p:spPr>
        <p:txBody>
          <a:bodyPr wrap="square" rtlCol="0">
            <a:spAutoFit/>
          </a:bodyPr>
          <a:lstStyle/>
          <a:p>
            <a:r>
              <a:rPr lang="es-ES" sz="2800" dirty="0"/>
              <a:t>61. Sobre el </a:t>
            </a:r>
            <a:r>
              <a:rPr lang="es-ES" sz="2800" dirty="0" smtClean="0"/>
              <a:t>conjunto                               </a:t>
            </a:r>
            <a:r>
              <a:rPr lang="es-ES" sz="2800" dirty="0"/>
              <a:t> se define la operación </a:t>
            </a:r>
            <a:endParaRPr lang="es-ES" sz="2800" dirty="0" smtClean="0"/>
          </a:p>
          <a:p>
            <a:r>
              <a:rPr lang="es-ES" sz="2800" dirty="0" smtClean="0"/>
              <a:t>       mediante </a:t>
            </a:r>
            <a:r>
              <a:rPr lang="es-ES" sz="2800" dirty="0"/>
              <a:t>la tabla adjunta</a:t>
            </a:r>
            <a:r>
              <a:rPr lang="es-ES" sz="2800" dirty="0" smtClean="0"/>
              <a:t> </a:t>
            </a:r>
          </a:p>
          <a:p>
            <a:endParaRPr lang="es-ES" sz="2800" dirty="0"/>
          </a:p>
          <a:p>
            <a:endParaRPr lang="es-ES" sz="2800" dirty="0" smtClean="0"/>
          </a:p>
          <a:p>
            <a:r>
              <a:rPr lang="es-ES" sz="2800" dirty="0"/>
              <a:t>Determine “x” si se cumple</a:t>
            </a:r>
            <a:r>
              <a:rPr lang="es-ES" sz="2800" dirty="0" smtClean="0"/>
              <a:t>:</a:t>
            </a:r>
          </a:p>
          <a:p>
            <a:endParaRPr lang="es-ES" sz="2800" dirty="0"/>
          </a:p>
          <a:p>
            <a:endParaRPr lang="es-ES" sz="2800" dirty="0" smtClean="0"/>
          </a:p>
          <a:p>
            <a:endParaRPr lang="es-ES" sz="2800" dirty="0"/>
          </a:p>
          <a:p>
            <a:r>
              <a:rPr lang="es-ES" sz="2800" dirty="0"/>
              <a:t>A) 3       </a:t>
            </a:r>
            <a:r>
              <a:rPr lang="es-ES" sz="2800" dirty="0" smtClean="0"/>
              <a:t>		 </a:t>
            </a:r>
            <a:r>
              <a:rPr lang="es-ES" sz="2800" dirty="0"/>
              <a:t>B) 1        </a:t>
            </a:r>
            <a:r>
              <a:rPr lang="es-ES" sz="2800" dirty="0" smtClean="0"/>
              <a:t>		 </a:t>
            </a:r>
            <a:r>
              <a:rPr lang="es-ES" sz="2800" dirty="0"/>
              <a:t>C) 2   </a:t>
            </a:r>
            <a:r>
              <a:rPr lang="es-ES" sz="2800" dirty="0" smtClean="0"/>
              <a:t>                    </a:t>
            </a:r>
            <a:r>
              <a:rPr lang="es-ES" sz="2800" dirty="0"/>
              <a:t>D) 4</a:t>
            </a:r>
            <a:endParaRPr lang="es-PE" sz="2800" dirty="0"/>
          </a:p>
          <a:p>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graphicFrame>
        <p:nvGraphicFramePr>
          <p:cNvPr id="9" name="Objeto 8"/>
          <p:cNvGraphicFramePr>
            <a:graphicFrameLocks noChangeAspect="1"/>
          </p:cNvGraphicFramePr>
          <p:nvPr>
            <p:extLst>
              <p:ext uri="{D42A27DB-BD31-4B8C-83A1-F6EECF244321}">
                <p14:modId xmlns:p14="http://schemas.microsoft.com/office/powerpoint/2010/main" val="657770738"/>
              </p:ext>
            </p:extLst>
          </p:nvPr>
        </p:nvGraphicFramePr>
        <p:xfrm>
          <a:off x="3275856" y="1295673"/>
          <a:ext cx="2371334" cy="549151"/>
        </p:xfrm>
        <a:graphic>
          <a:graphicData uri="http://schemas.openxmlformats.org/presentationml/2006/ole">
            <mc:AlternateContent xmlns:mc="http://schemas.openxmlformats.org/markup-compatibility/2006">
              <mc:Choice xmlns:v="urn:schemas-microsoft-com:vml" Requires="v">
                <p:oleObj spid="_x0000_s10250" name="Equation" r:id="rId5" imgW="901309" imgH="215806" progId="Equation.DSMT4">
                  <p:embed/>
                </p:oleObj>
              </mc:Choice>
              <mc:Fallback>
                <p:oleObj name="Equation" r:id="rId5" imgW="901309" imgH="215806"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1295673"/>
                        <a:ext cx="2371334" cy="549151"/>
                      </a:xfrm>
                      <a:prstGeom prst="rect">
                        <a:avLst/>
                      </a:prstGeom>
                      <a:noFill/>
                    </p:spPr>
                  </p:pic>
                </p:oleObj>
              </mc:Fallback>
            </mc:AlternateContent>
          </a:graphicData>
        </a:graphic>
      </p:graphicFrame>
      <p:sp>
        <p:nvSpPr>
          <p:cNvPr id="1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graphicFrame>
        <p:nvGraphicFramePr>
          <p:cNvPr id="16" name="Objeto 15"/>
          <p:cNvGraphicFramePr>
            <a:graphicFrameLocks noChangeAspect="1"/>
          </p:cNvGraphicFramePr>
          <p:nvPr>
            <p:extLst>
              <p:ext uri="{D42A27DB-BD31-4B8C-83A1-F6EECF244321}">
                <p14:modId xmlns:p14="http://schemas.microsoft.com/office/powerpoint/2010/main" val="2271486863"/>
              </p:ext>
            </p:extLst>
          </p:nvPr>
        </p:nvGraphicFramePr>
        <p:xfrm>
          <a:off x="251520" y="1727639"/>
          <a:ext cx="472781" cy="504300"/>
        </p:xfrm>
        <a:graphic>
          <a:graphicData uri="http://schemas.openxmlformats.org/presentationml/2006/ole">
            <mc:AlternateContent xmlns:mc="http://schemas.openxmlformats.org/markup-compatibility/2006">
              <mc:Choice xmlns:v="urn:schemas-microsoft-com:vml" Requires="v">
                <p:oleObj spid="_x0000_s10251" name="Equation" r:id="rId7" imgW="139639" imgH="152334" progId="Equation.DSMT4">
                  <p:embed/>
                </p:oleObj>
              </mc:Choice>
              <mc:Fallback>
                <p:oleObj name="Equation" r:id="rId7" imgW="139639" imgH="152334"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20" y="1727639"/>
                        <a:ext cx="472781" cy="504300"/>
                      </a:xfrm>
                      <a:prstGeom prst="rect">
                        <a:avLst/>
                      </a:prstGeom>
                      <a:noFill/>
                    </p:spPr>
                  </p:pic>
                </p:oleObj>
              </mc:Fallback>
            </mc:AlternateContent>
          </a:graphicData>
        </a:graphic>
      </p:graphicFrame>
      <p:pic>
        <p:nvPicPr>
          <p:cNvPr id="17" name="Imagen 16"/>
          <p:cNvPicPr>
            <a:picLocks noChangeAspect="1"/>
          </p:cNvPicPr>
          <p:nvPr/>
        </p:nvPicPr>
        <p:blipFill>
          <a:blip r:embed="rId9"/>
          <a:stretch>
            <a:fillRect/>
          </a:stretch>
        </p:blipFill>
        <p:spPr>
          <a:xfrm>
            <a:off x="1691680" y="3751041"/>
            <a:ext cx="6192688" cy="639547"/>
          </a:xfrm>
          <a:prstGeom prst="rect">
            <a:avLst/>
          </a:prstGeom>
        </p:spPr>
      </p:pic>
    </p:spTree>
    <p:extLst>
      <p:ext uri="{BB962C8B-B14F-4D97-AF65-F5344CB8AC3E}">
        <p14:creationId xmlns:p14="http://schemas.microsoft.com/office/powerpoint/2010/main" val="202322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524315"/>
          </a:xfrm>
          <a:prstGeom prst="rect">
            <a:avLst/>
          </a:prstGeom>
          <a:noFill/>
        </p:spPr>
        <p:txBody>
          <a:bodyPr wrap="square" rtlCol="0">
            <a:spAutoFit/>
          </a:bodyPr>
          <a:lstStyle/>
          <a:p>
            <a:r>
              <a:rPr lang="es-ES" sz="2800" dirty="0"/>
              <a:t>7. Indique las 2 letras que continúan en la </a:t>
            </a:r>
            <a:r>
              <a:rPr lang="es-ES" sz="2800" dirty="0" smtClean="0"/>
              <a:t>serie</a:t>
            </a:r>
            <a:r>
              <a:rPr lang="es-ES" sz="2800" dirty="0"/>
              <a:t>:</a:t>
            </a:r>
            <a:endParaRPr lang="es-PE" sz="2800" dirty="0"/>
          </a:p>
          <a:p>
            <a:r>
              <a:rPr lang="es-ES" sz="2800" dirty="0"/>
              <a:t> </a:t>
            </a:r>
            <a:endParaRPr lang="es-ES" sz="2800" dirty="0" smtClean="0"/>
          </a:p>
          <a:p>
            <a:endParaRPr lang="es-PE" sz="2800" dirty="0"/>
          </a:p>
          <a:p>
            <a:pPr algn="ctr"/>
            <a:r>
              <a:rPr lang="es-ES" sz="4000" dirty="0"/>
              <a:t>B  A  F  C  J  </a:t>
            </a:r>
            <a:r>
              <a:rPr lang="es-ES" sz="4000" dirty="0" smtClean="0"/>
              <a:t>E</a:t>
            </a:r>
          </a:p>
          <a:p>
            <a:pPr algn="ctr"/>
            <a:endParaRPr lang="es-PE" sz="2800" dirty="0"/>
          </a:p>
          <a:p>
            <a:r>
              <a:rPr lang="es-ES" sz="2800" dirty="0"/>
              <a:t> </a:t>
            </a:r>
            <a:endParaRPr lang="es-PE" sz="2800" dirty="0"/>
          </a:p>
          <a:p>
            <a:r>
              <a:rPr lang="es-PE" sz="2800" dirty="0"/>
              <a:t>A) F-G       </a:t>
            </a:r>
            <a:r>
              <a:rPr lang="es-PE" sz="2800" dirty="0" smtClean="0"/>
              <a:t>		B</a:t>
            </a:r>
            <a:r>
              <a:rPr lang="es-PE" sz="2800" dirty="0"/>
              <a:t>) G-N      </a:t>
            </a:r>
            <a:r>
              <a:rPr lang="es-PE" sz="2800" dirty="0" smtClean="0"/>
              <a:t>	        C</a:t>
            </a:r>
            <a:r>
              <a:rPr lang="es-PE" sz="2800" dirty="0"/>
              <a:t>) M-F  </a:t>
            </a:r>
            <a:r>
              <a:rPr lang="es-PE" sz="2800" dirty="0" smtClean="0"/>
              <a:t>	          D</a:t>
            </a:r>
            <a:r>
              <a:rPr lang="es-PE" sz="2800" dirty="0"/>
              <a:t>) N-G</a:t>
            </a:r>
          </a:p>
          <a:p>
            <a:endParaRPr lang="es-PE" sz="2800" dirty="0"/>
          </a:p>
          <a:p>
            <a:r>
              <a:rPr lang="es-ES" sz="2800" dirty="0" smtClean="0"/>
              <a:t> </a:t>
            </a:r>
            <a:endParaRPr lang="es-PE" sz="2800" dirty="0"/>
          </a:p>
          <a:p>
            <a:endParaRPr lang="es-ES" sz="2400" dirty="0"/>
          </a:p>
        </p:txBody>
      </p:sp>
    </p:spTree>
    <p:extLst>
      <p:ext uri="{BB962C8B-B14F-4D97-AF65-F5344CB8AC3E}">
        <p14:creationId xmlns:p14="http://schemas.microsoft.com/office/powerpoint/2010/main" val="196912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770537"/>
          </a:xfrm>
          <a:prstGeom prst="rect">
            <a:avLst/>
          </a:prstGeom>
          <a:noFill/>
        </p:spPr>
        <p:txBody>
          <a:bodyPr wrap="square" rtlCol="0">
            <a:spAutoFit/>
          </a:bodyPr>
          <a:lstStyle/>
          <a:p>
            <a:r>
              <a:rPr lang="es-ES" sz="2800" dirty="0"/>
              <a:t>8. ¿Qué letra completa coherentemente la siguiente sucesión</a:t>
            </a:r>
            <a:r>
              <a:rPr lang="es-ES" sz="2800" dirty="0" smtClean="0"/>
              <a:t>?</a:t>
            </a:r>
          </a:p>
          <a:p>
            <a:endParaRPr lang="es-ES" sz="2800" dirty="0"/>
          </a:p>
          <a:p>
            <a:endParaRPr lang="es-ES" sz="2800" dirty="0" smtClean="0"/>
          </a:p>
          <a:p>
            <a:endParaRPr lang="es-ES" sz="2800" dirty="0"/>
          </a:p>
          <a:p>
            <a:endParaRPr lang="es-ES" sz="2800" dirty="0"/>
          </a:p>
          <a:p>
            <a:r>
              <a:rPr lang="es-ES" sz="2800" dirty="0"/>
              <a:t>A) I          </a:t>
            </a:r>
            <a:r>
              <a:rPr lang="es-ES" sz="2800" dirty="0" smtClean="0"/>
              <a:t>		 </a:t>
            </a:r>
            <a:r>
              <a:rPr lang="es-ES" sz="2800" dirty="0"/>
              <a:t>B) P       </a:t>
            </a:r>
            <a:r>
              <a:rPr lang="es-ES" sz="2800" dirty="0" smtClean="0"/>
              <a:t>		    </a:t>
            </a:r>
            <a:r>
              <a:rPr lang="es-ES" sz="2800" dirty="0"/>
              <a:t>C) A        </a:t>
            </a:r>
            <a:r>
              <a:rPr lang="es-ES" sz="2800" dirty="0" smtClean="0"/>
              <a:t>            </a:t>
            </a:r>
            <a:r>
              <a:rPr lang="es-ES" sz="2800" dirty="0"/>
              <a:t>D) H</a:t>
            </a:r>
            <a:endParaRPr lang="es-PE" sz="2800" dirty="0"/>
          </a:p>
          <a:p>
            <a:endParaRPr lang="es-PE" sz="2800" dirty="0"/>
          </a:p>
          <a:p>
            <a:endParaRPr lang="es-PE" sz="2800" dirty="0"/>
          </a:p>
          <a:p>
            <a:r>
              <a:rPr lang="es-ES" sz="2800" dirty="0" smtClean="0"/>
              <a:t> </a:t>
            </a:r>
            <a:endParaRPr lang="es-PE" sz="2800" dirty="0"/>
          </a:p>
          <a:p>
            <a:endParaRPr lang="es-ES" sz="24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graphicFrame>
        <p:nvGraphicFramePr>
          <p:cNvPr id="6" name="Objeto 5"/>
          <p:cNvGraphicFramePr>
            <a:graphicFrameLocks noChangeAspect="1"/>
          </p:cNvGraphicFramePr>
          <p:nvPr>
            <p:extLst>
              <p:ext uri="{D42A27DB-BD31-4B8C-83A1-F6EECF244321}">
                <p14:modId xmlns:p14="http://schemas.microsoft.com/office/powerpoint/2010/main" val="3582207931"/>
              </p:ext>
            </p:extLst>
          </p:nvPr>
        </p:nvGraphicFramePr>
        <p:xfrm>
          <a:off x="2051720" y="2703158"/>
          <a:ext cx="4841944" cy="624767"/>
        </p:xfrm>
        <a:graphic>
          <a:graphicData uri="http://schemas.openxmlformats.org/presentationml/2006/ole">
            <mc:AlternateContent xmlns:mc="http://schemas.openxmlformats.org/markup-compatibility/2006">
              <mc:Choice xmlns:v="urn:schemas-microsoft-com:vml" Requires="v">
                <p:oleObj spid="_x0000_s3079" name="Equation" r:id="rId5" imgW="1473200" imgH="190500" progId="Equation.DSMT4">
                  <p:embed/>
                </p:oleObj>
              </mc:Choice>
              <mc:Fallback>
                <p:oleObj name="Equation" r:id="rId5" imgW="1473200" imgH="1905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2703158"/>
                        <a:ext cx="4841944" cy="624767"/>
                      </a:xfrm>
                      <a:prstGeom prst="rect">
                        <a:avLst/>
                      </a:prstGeom>
                      <a:noFill/>
                    </p:spPr>
                  </p:pic>
                </p:oleObj>
              </mc:Fallback>
            </mc:AlternateContent>
          </a:graphicData>
        </a:graphic>
      </p:graphicFrame>
      <p:sp>
        <p:nvSpPr>
          <p:cNvPr id="9" name="Rectángulo 8"/>
          <p:cNvSpPr/>
          <p:nvPr/>
        </p:nvSpPr>
        <p:spPr>
          <a:xfrm>
            <a:off x="6758971" y="2798443"/>
            <a:ext cx="392807" cy="383282"/>
          </a:xfrm>
          <a:prstGeom prst="rect">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p>
        </p:txBody>
      </p:sp>
    </p:spTree>
    <p:extLst>
      <p:ext uri="{BB962C8B-B14F-4D97-AF65-F5344CB8AC3E}">
        <p14:creationId xmlns:p14="http://schemas.microsoft.com/office/powerpoint/2010/main" val="229246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0" y="6182444"/>
            <a:ext cx="9147627" cy="672509"/>
          </a:xfrm>
          <a:prstGeom prst="rect">
            <a:avLst/>
          </a:prstGeom>
          <a:solidFill>
            <a:srgbClr val="CC0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s-PE" sz="2800" b="1" dirty="0" smtClean="0">
                <a:solidFill>
                  <a:schemeClr val="accent6">
                    <a:lumMod val="40000"/>
                    <a:lumOff val="60000"/>
                  </a:schemeClr>
                </a:solidFill>
                <a:latin typeface="Calibri"/>
              </a:rPr>
              <a:t>Nombramiento Docente 2019</a:t>
            </a:r>
            <a:endParaRPr lang="es-PE" sz="2800" dirty="0">
              <a:solidFill>
                <a:schemeClr val="accent6">
                  <a:lumMod val="40000"/>
                  <a:lumOff val="60000"/>
                </a:schemeClr>
              </a:solidFill>
              <a:latin typeface="Calibri"/>
            </a:endParaRPr>
          </a:p>
        </p:txBody>
      </p:sp>
      <p:pic>
        <p:nvPicPr>
          <p:cNvPr id="11" name="Picture 5" descr="http://www.minedu.gob.pe/minedu/img/logo_ministerio_educa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886" y="6225538"/>
            <a:ext cx="3007383" cy="599938"/>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1628775"/>
          </a:xfrm>
          <a:prstGeom prst="rect">
            <a:avLst/>
          </a:prstGeom>
        </p:spPr>
      </p:pic>
      <p:sp>
        <p:nvSpPr>
          <p:cNvPr id="3" name="CuadroTexto 2"/>
          <p:cNvSpPr txBox="1"/>
          <p:nvPr/>
        </p:nvSpPr>
        <p:spPr>
          <a:xfrm>
            <a:off x="53751" y="1268760"/>
            <a:ext cx="9036496" cy="4401205"/>
          </a:xfrm>
          <a:prstGeom prst="rect">
            <a:avLst/>
          </a:prstGeom>
          <a:noFill/>
        </p:spPr>
        <p:txBody>
          <a:bodyPr wrap="square" rtlCol="0">
            <a:spAutoFit/>
          </a:bodyPr>
          <a:lstStyle/>
          <a:p>
            <a:r>
              <a:rPr lang="es-PE" sz="2800" dirty="0"/>
              <a:t>9. Establecer las letras que deben ir en reemplazo de X e Y en ese orden</a:t>
            </a:r>
            <a:r>
              <a:rPr lang="es-PE" sz="2800" dirty="0" smtClean="0"/>
              <a:t>.</a:t>
            </a:r>
          </a:p>
          <a:p>
            <a:endParaRPr lang="es-PE" sz="2800" dirty="0"/>
          </a:p>
          <a:p>
            <a:endParaRPr lang="es-PE" sz="2800" dirty="0" smtClean="0"/>
          </a:p>
          <a:p>
            <a:endParaRPr lang="es-PE" sz="2800" dirty="0"/>
          </a:p>
          <a:p>
            <a:endParaRPr lang="es-PE" sz="2800" dirty="0" smtClean="0"/>
          </a:p>
          <a:p>
            <a:endParaRPr lang="es-PE" sz="2800" dirty="0"/>
          </a:p>
          <a:p>
            <a:endParaRPr lang="es-PE" sz="2800" dirty="0"/>
          </a:p>
          <a:p>
            <a:r>
              <a:rPr lang="en-US" sz="2800" dirty="0"/>
              <a:t>A) I K       </a:t>
            </a:r>
            <a:r>
              <a:rPr lang="en-US" sz="2800" dirty="0" smtClean="0"/>
              <a:t>		B</a:t>
            </a:r>
            <a:r>
              <a:rPr lang="en-US" sz="2800" dirty="0"/>
              <a:t>) J L        </a:t>
            </a:r>
            <a:r>
              <a:rPr lang="en-US" sz="2800" dirty="0" smtClean="0"/>
              <a:t>		 </a:t>
            </a:r>
            <a:r>
              <a:rPr lang="en-US" sz="2800" dirty="0"/>
              <a:t>C) J K         </a:t>
            </a:r>
            <a:r>
              <a:rPr lang="en-US" sz="2800" dirty="0" smtClean="0"/>
              <a:t>         </a:t>
            </a:r>
            <a:r>
              <a:rPr lang="en-US" sz="2800" dirty="0"/>
              <a:t>D) N G</a:t>
            </a:r>
            <a:endParaRPr lang="es-PE" sz="2800" dirty="0"/>
          </a:p>
          <a:p>
            <a:endParaRPr lang="es-PE" sz="28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pic>
        <p:nvPicPr>
          <p:cNvPr id="4" name="Imagen 3"/>
          <p:cNvPicPr>
            <a:picLocks noChangeAspect="1"/>
          </p:cNvPicPr>
          <p:nvPr/>
        </p:nvPicPr>
        <p:blipFill>
          <a:blip r:embed="rId4"/>
          <a:stretch>
            <a:fillRect/>
          </a:stretch>
        </p:blipFill>
        <p:spPr>
          <a:xfrm>
            <a:off x="2833687" y="2571750"/>
            <a:ext cx="3476625" cy="1714500"/>
          </a:xfrm>
          <a:prstGeom prst="rect">
            <a:avLst/>
          </a:prstGeom>
        </p:spPr>
      </p:pic>
    </p:spTree>
    <p:extLst>
      <p:ext uri="{BB962C8B-B14F-4D97-AF65-F5344CB8AC3E}">
        <p14:creationId xmlns:p14="http://schemas.microsoft.com/office/powerpoint/2010/main" val="23783843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2391</TotalTime>
  <Words>1345</Words>
  <Application>Microsoft Office PowerPoint</Application>
  <PresentationFormat>Presentación en pantalla (4:3)</PresentationFormat>
  <Paragraphs>538</Paragraphs>
  <Slides>61</Slides>
  <Notes>0</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61</vt:i4>
      </vt:variant>
    </vt:vector>
  </HeadingPairs>
  <TitlesOfParts>
    <vt:vector size="65" baseType="lpstr">
      <vt:lpstr>Arial</vt:lpstr>
      <vt:lpstr>Calibri</vt:lpstr>
      <vt:lpstr>Tema de Office</vt:lpstr>
      <vt:lpstr>MathType 6.0 Equation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Angel</dc:creator>
  <cp:lastModifiedBy>Angel</cp:lastModifiedBy>
  <cp:revision>234</cp:revision>
  <dcterms:created xsi:type="dcterms:W3CDTF">2014-02-24T04:50:36Z</dcterms:created>
  <dcterms:modified xsi:type="dcterms:W3CDTF">2019-05-29T21:54:22Z</dcterms:modified>
</cp:coreProperties>
</file>